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notesMasterIdLst>
    <p:notesMasterId r:id="rId42"/>
  </p:notesMasterIdLst>
  <p:sldIdLst>
    <p:sldId id="256" r:id="rId2"/>
    <p:sldId id="257" r:id="rId3"/>
    <p:sldId id="284" r:id="rId4"/>
    <p:sldId id="258" r:id="rId5"/>
    <p:sldId id="263" r:id="rId6"/>
    <p:sldId id="259" r:id="rId7"/>
    <p:sldId id="297" r:id="rId8"/>
    <p:sldId id="265" r:id="rId9"/>
    <p:sldId id="270" r:id="rId10"/>
    <p:sldId id="295" r:id="rId11"/>
    <p:sldId id="296" r:id="rId12"/>
    <p:sldId id="264" r:id="rId13"/>
    <p:sldId id="280" r:id="rId14"/>
    <p:sldId id="281" r:id="rId15"/>
    <p:sldId id="288" r:id="rId16"/>
    <p:sldId id="261" r:id="rId17"/>
    <p:sldId id="290" r:id="rId18"/>
    <p:sldId id="293" r:id="rId19"/>
    <p:sldId id="294" r:id="rId20"/>
    <p:sldId id="287" r:id="rId21"/>
    <p:sldId id="291" r:id="rId22"/>
    <p:sldId id="262" r:id="rId23"/>
    <p:sldId id="282" r:id="rId24"/>
    <p:sldId id="269" r:id="rId25"/>
    <p:sldId id="298" r:id="rId26"/>
    <p:sldId id="275" r:id="rId27"/>
    <p:sldId id="299" r:id="rId28"/>
    <p:sldId id="276" r:id="rId29"/>
    <p:sldId id="300" r:id="rId30"/>
    <p:sldId id="271" r:id="rId31"/>
    <p:sldId id="286" r:id="rId32"/>
    <p:sldId id="272" r:id="rId33"/>
    <p:sldId id="273" r:id="rId34"/>
    <p:sldId id="268" r:id="rId35"/>
    <p:sldId id="285" r:id="rId36"/>
    <p:sldId id="278" r:id="rId37"/>
    <p:sldId id="283" r:id="rId38"/>
    <p:sldId id="274" r:id="rId39"/>
    <p:sldId id="277" r:id="rId40"/>
    <p:sldId id="27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20"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E24D6-2ADA-4B47-8902-98EA2E9EF3C4}"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n-US"/>
        </a:p>
      </dgm:t>
    </dgm:pt>
    <dgm:pt modelId="{8F794F10-F328-424A-A960-DA5611D28546}">
      <dgm:prSet custT="1"/>
      <dgm:spPr/>
      <dgm:t>
        <a:bodyPr/>
        <a:lstStyle/>
        <a:p>
          <a:pPr rtl="0"/>
          <a:r>
            <a:rPr lang="tr-TR" sz="1600" b="1" dirty="0" smtClean="0">
              <a:latin typeface="Calibri" panose="020F0502020204030204" pitchFamily="34" charset="0"/>
              <a:cs typeface="Calibri" panose="020F0502020204030204" pitchFamily="34" charset="0"/>
            </a:rPr>
            <a:t>Sigortacılık</a:t>
          </a:r>
          <a:endParaRPr lang="tr-TR" sz="1400" b="1" dirty="0">
            <a:latin typeface="Calibri" panose="020F0502020204030204" pitchFamily="34" charset="0"/>
            <a:cs typeface="Calibri" panose="020F0502020204030204" pitchFamily="34" charset="0"/>
          </a:endParaRPr>
        </a:p>
      </dgm:t>
    </dgm:pt>
    <dgm:pt modelId="{53725894-E617-4E33-8B3F-07779DC41556}" type="parTrans" cxnId="{D25ACD82-E1E4-4E3F-87F2-B6D6DA39C1AF}">
      <dgm:prSet/>
      <dgm:spPr/>
      <dgm:t>
        <a:bodyPr/>
        <a:lstStyle/>
        <a:p>
          <a:endParaRPr lang="en-US"/>
        </a:p>
      </dgm:t>
    </dgm:pt>
    <dgm:pt modelId="{356078E6-2E2F-4851-86B1-AC5FC8BFBE16}" type="sibTrans" cxnId="{D25ACD82-E1E4-4E3F-87F2-B6D6DA39C1AF}">
      <dgm:prSet/>
      <dgm:spPr/>
      <dgm:t>
        <a:bodyPr/>
        <a:lstStyle/>
        <a:p>
          <a:endParaRPr lang="en-US"/>
        </a:p>
      </dgm:t>
    </dgm:pt>
    <dgm:pt modelId="{F7BF747D-4519-4E04-8134-E3C9414BA9EA}">
      <dgm:prSet custT="1"/>
      <dgm:spPr/>
      <dgm:t>
        <a:bodyPr/>
        <a:lstStyle/>
        <a:p>
          <a:pPr rtl="0"/>
          <a:r>
            <a:rPr lang="tr-TR" sz="1600" b="1" dirty="0" smtClean="0">
              <a:latin typeface="Calibri" panose="020F0502020204030204" pitchFamily="34" charset="0"/>
              <a:cs typeface="Calibri" panose="020F0502020204030204" pitchFamily="34" charset="0"/>
            </a:rPr>
            <a:t>Sigortacılık </a:t>
          </a:r>
        </a:p>
        <a:p>
          <a:pPr rtl="0"/>
          <a:r>
            <a:rPr lang="tr-TR" sz="1600" b="1" dirty="0" smtClean="0">
              <a:latin typeface="Calibri" panose="020F0502020204030204" pitchFamily="34" charset="0"/>
              <a:cs typeface="Calibri" panose="020F0502020204030204" pitchFamily="34" charset="0"/>
            </a:rPr>
            <a:t>Türleri</a:t>
          </a:r>
          <a:endParaRPr lang="tr-TR" sz="1600" b="1" dirty="0">
            <a:latin typeface="Calibri" panose="020F0502020204030204" pitchFamily="34" charset="0"/>
            <a:cs typeface="Calibri" panose="020F0502020204030204" pitchFamily="34" charset="0"/>
          </a:endParaRPr>
        </a:p>
      </dgm:t>
    </dgm:pt>
    <dgm:pt modelId="{DF0322F9-CEFE-4002-ACA9-269DC7116C0D}" type="parTrans" cxnId="{9251B316-EE8A-4B67-847B-33DE059F6590}">
      <dgm:prSet/>
      <dgm:spPr/>
      <dgm:t>
        <a:bodyPr/>
        <a:lstStyle/>
        <a:p>
          <a:endParaRPr lang="en-US"/>
        </a:p>
      </dgm:t>
    </dgm:pt>
    <dgm:pt modelId="{17A3C66B-3C67-4750-ACCD-ABBE78B1EB62}" type="sibTrans" cxnId="{9251B316-EE8A-4B67-847B-33DE059F6590}">
      <dgm:prSet/>
      <dgm:spPr/>
      <dgm:t>
        <a:bodyPr/>
        <a:lstStyle/>
        <a:p>
          <a:endParaRPr lang="en-US"/>
        </a:p>
      </dgm:t>
    </dgm:pt>
    <dgm:pt modelId="{D8458278-0D8C-4575-AE64-1F1D8BCE1208}">
      <dgm:prSet custT="1"/>
      <dgm:spPr/>
      <dgm:t>
        <a:bodyPr/>
        <a:lstStyle/>
        <a:p>
          <a:pPr rtl="0"/>
          <a:r>
            <a:rPr lang="tr-TR" sz="1600" b="1" dirty="0" smtClean="0">
              <a:latin typeface="Calibri" panose="020F0502020204030204" pitchFamily="34" charset="0"/>
              <a:cs typeface="Calibri" panose="020F0502020204030204" pitchFamily="34" charset="0"/>
            </a:rPr>
            <a:t>Dünya’da </a:t>
          </a:r>
        </a:p>
        <a:p>
          <a:pPr rtl="0"/>
          <a:r>
            <a:rPr lang="tr-TR" sz="1600" b="1" dirty="0" smtClean="0">
              <a:latin typeface="Calibri" panose="020F0502020204030204" pitchFamily="34" charset="0"/>
              <a:cs typeface="Calibri" panose="020F0502020204030204" pitchFamily="34" charset="0"/>
            </a:rPr>
            <a:t>ve </a:t>
          </a:r>
        </a:p>
        <a:p>
          <a:pPr rtl="0"/>
          <a:r>
            <a:rPr lang="tr-TR" sz="1600" b="1" dirty="0" smtClean="0">
              <a:latin typeface="Calibri" panose="020F0502020204030204" pitchFamily="34" charset="0"/>
              <a:cs typeface="Calibri" panose="020F0502020204030204" pitchFamily="34" charset="0"/>
            </a:rPr>
            <a:t>Türkiye’de </a:t>
          </a:r>
        </a:p>
        <a:p>
          <a:pPr rtl="0"/>
          <a:r>
            <a:rPr lang="tr-TR" sz="1600" b="1" dirty="0" smtClean="0">
              <a:latin typeface="Calibri" panose="020F0502020204030204" pitchFamily="34" charset="0"/>
              <a:cs typeface="Calibri" panose="020F0502020204030204" pitchFamily="34" charset="0"/>
            </a:rPr>
            <a:t>Gelişimi</a:t>
          </a:r>
          <a:endParaRPr lang="tr-TR" sz="1600" b="1" dirty="0">
            <a:latin typeface="Calibri" panose="020F0502020204030204" pitchFamily="34" charset="0"/>
            <a:cs typeface="Calibri" panose="020F0502020204030204" pitchFamily="34" charset="0"/>
          </a:endParaRPr>
        </a:p>
      </dgm:t>
    </dgm:pt>
    <dgm:pt modelId="{ADCA7E07-F45F-4C08-A976-EE68B8C0D202}" type="parTrans" cxnId="{65A8226D-3E1C-4894-BF4A-6718575E7882}">
      <dgm:prSet/>
      <dgm:spPr/>
      <dgm:t>
        <a:bodyPr/>
        <a:lstStyle/>
        <a:p>
          <a:endParaRPr lang="en-US"/>
        </a:p>
      </dgm:t>
    </dgm:pt>
    <dgm:pt modelId="{01AB8035-861D-493C-BA02-B0D78D860907}" type="sibTrans" cxnId="{65A8226D-3E1C-4894-BF4A-6718575E7882}">
      <dgm:prSet/>
      <dgm:spPr/>
      <dgm:t>
        <a:bodyPr/>
        <a:lstStyle/>
        <a:p>
          <a:endParaRPr lang="en-US"/>
        </a:p>
      </dgm:t>
    </dgm:pt>
    <dgm:pt modelId="{46088F9B-8196-412D-9056-A92DF7406C08}">
      <dgm:prSet custT="1"/>
      <dgm:spPr/>
      <dgm:t>
        <a:bodyPr/>
        <a:lstStyle/>
        <a:p>
          <a:pPr algn="ctr" rtl="0"/>
          <a:r>
            <a:rPr lang="tr-TR" sz="1600" b="1" dirty="0" err="1" smtClean="0">
              <a:latin typeface="Calibri" panose="020F0502020204030204" pitchFamily="34" charset="0"/>
              <a:cs typeface="Calibri" panose="020F0502020204030204" pitchFamily="34" charset="0"/>
            </a:rPr>
            <a:t>Tekafül</a:t>
          </a:r>
          <a:r>
            <a:rPr lang="tr-TR" sz="1600" b="1" dirty="0" smtClean="0">
              <a:latin typeface="Calibri" panose="020F0502020204030204" pitchFamily="34" charset="0"/>
              <a:cs typeface="Calibri" panose="020F0502020204030204" pitchFamily="34" charset="0"/>
            </a:rPr>
            <a:t> </a:t>
          </a:r>
        </a:p>
        <a:p>
          <a:pPr algn="ctr" rtl="0"/>
          <a:r>
            <a:rPr lang="tr-TR" sz="1600" b="1" dirty="0" smtClean="0">
              <a:latin typeface="Calibri" panose="020F0502020204030204" pitchFamily="34" charset="0"/>
              <a:cs typeface="Calibri" panose="020F0502020204030204" pitchFamily="34" charset="0"/>
            </a:rPr>
            <a:t>Sistemi,</a:t>
          </a:r>
        </a:p>
        <a:p>
          <a:pPr algn="ctr" rtl="0"/>
          <a:r>
            <a:rPr lang="tr-TR" sz="1600" b="1" dirty="0" smtClean="0">
              <a:latin typeface="Calibri" panose="020F0502020204030204" pitchFamily="34" charset="0"/>
              <a:cs typeface="Calibri" panose="020F0502020204030204" pitchFamily="34" charset="0"/>
            </a:rPr>
            <a:t>Tarihçesi</a:t>
          </a:r>
        </a:p>
        <a:p>
          <a:pPr algn="ctr" rtl="0"/>
          <a:r>
            <a:rPr lang="tr-TR" sz="1600" b="1" dirty="0" smtClean="0">
              <a:latin typeface="Calibri" panose="020F0502020204030204" pitchFamily="34" charset="0"/>
              <a:cs typeface="Calibri" panose="020F0502020204030204" pitchFamily="34" charset="0"/>
            </a:rPr>
            <a:t>ve</a:t>
          </a:r>
        </a:p>
        <a:p>
          <a:pPr algn="ctr" rtl="0"/>
          <a:r>
            <a:rPr lang="tr-TR" sz="1600" b="1" dirty="0" smtClean="0">
              <a:latin typeface="Calibri" panose="020F0502020204030204" pitchFamily="34" charset="0"/>
              <a:cs typeface="Calibri" panose="020F0502020204030204" pitchFamily="34" charset="0"/>
            </a:rPr>
            <a:t>Çeşitleri</a:t>
          </a:r>
          <a:endParaRPr lang="tr-TR" sz="1600" b="1" dirty="0">
            <a:latin typeface="Calibri" panose="020F0502020204030204" pitchFamily="34" charset="0"/>
            <a:cs typeface="Calibri" panose="020F0502020204030204" pitchFamily="34" charset="0"/>
          </a:endParaRPr>
        </a:p>
      </dgm:t>
    </dgm:pt>
    <dgm:pt modelId="{01798A0E-88EE-4849-902A-06CA70F64B8B}" type="parTrans" cxnId="{465F7F92-E687-4BCE-9F9C-4B15C7C625BF}">
      <dgm:prSet/>
      <dgm:spPr/>
      <dgm:t>
        <a:bodyPr/>
        <a:lstStyle/>
        <a:p>
          <a:endParaRPr lang="en-US"/>
        </a:p>
      </dgm:t>
    </dgm:pt>
    <dgm:pt modelId="{4C5B7FCB-DFAE-4EC0-8473-FA526C42296C}" type="sibTrans" cxnId="{465F7F92-E687-4BCE-9F9C-4B15C7C625BF}">
      <dgm:prSet/>
      <dgm:spPr/>
      <dgm:t>
        <a:bodyPr/>
        <a:lstStyle/>
        <a:p>
          <a:endParaRPr lang="en-US"/>
        </a:p>
      </dgm:t>
    </dgm:pt>
    <dgm:pt modelId="{4E6B5B8E-0C7B-4DE8-AE1C-C77D4AA2910A}">
      <dgm:prSet custT="1"/>
      <dgm:spPr/>
      <dgm:t>
        <a:bodyPr/>
        <a:lstStyle/>
        <a:p>
          <a:pPr rtl="0"/>
          <a:r>
            <a:rPr lang="tr-TR" sz="1400" b="1" dirty="0" smtClean="0">
              <a:solidFill>
                <a:schemeClr val="tx1"/>
              </a:solidFill>
            </a:rPr>
            <a:t>Sigortaların Karşılaştırılması</a:t>
          </a:r>
          <a:endParaRPr lang="tr-TR" sz="1400" b="1" dirty="0">
            <a:solidFill>
              <a:schemeClr val="tx1"/>
            </a:solidFill>
          </a:endParaRPr>
        </a:p>
      </dgm:t>
    </dgm:pt>
    <dgm:pt modelId="{96DBFB98-4F0C-4F97-9257-FC6AE5662243}" type="parTrans" cxnId="{19C04E6A-5C62-4846-B669-76E840620A99}">
      <dgm:prSet/>
      <dgm:spPr/>
      <dgm:t>
        <a:bodyPr/>
        <a:lstStyle/>
        <a:p>
          <a:endParaRPr lang="en-US"/>
        </a:p>
      </dgm:t>
    </dgm:pt>
    <dgm:pt modelId="{E305E249-CE19-45BD-A5BA-2DF0123E4C80}" type="sibTrans" cxnId="{19C04E6A-5C62-4846-B669-76E840620A99}">
      <dgm:prSet/>
      <dgm:spPr/>
      <dgm:t>
        <a:bodyPr/>
        <a:lstStyle/>
        <a:p>
          <a:endParaRPr lang="en-US"/>
        </a:p>
      </dgm:t>
    </dgm:pt>
    <dgm:pt modelId="{8F509EB8-B140-4064-9627-FED80D5E46D9}">
      <dgm:prSet/>
      <dgm:spPr/>
      <dgm:t>
        <a:bodyPr/>
        <a:lstStyle/>
        <a:p>
          <a:pPr rtl="0"/>
          <a:r>
            <a:rPr lang="tr-TR" b="1" dirty="0" err="1" smtClean="0">
              <a:latin typeface="Calibri" panose="020F0502020204030204" pitchFamily="34" charset="0"/>
              <a:cs typeface="Calibri" panose="020F0502020204030204" pitchFamily="34" charset="0"/>
            </a:rPr>
            <a:t>Tekafülün</a:t>
          </a:r>
          <a:r>
            <a:rPr lang="tr-TR" b="1" dirty="0" smtClean="0">
              <a:latin typeface="Calibri" panose="020F0502020204030204" pitchFamily="34" charset="0"/>
              <a:cs typeface="Calibri" panose="020F0502020204030204" pitchFamily="34" charset="0"/>
            </a:rPr>
            <a:t> </a:t>
          </a:r>
        </a:p>
        <a:p>
          <a:pPr rtl="0"/>
          <a:r>
            <a:rPr lang="tr-TR" b="1" dirty="0" smtClean="0">
              <a:latin typeface="Calibri" panose="020F0502020204030204" pitchFamily="34" charset="0"/>
              <a:cs typeface="Calibri" panose="020F0502020204030204" pitchFamily="34" charset="0"/>
            </a:rPr>
            <a:t>Fıkhi Yönden </a:t>
          </a:r>
        </a:p>
        <a:p>
          <a:pPr rtl="0"/>
          <a:r>
            <a:rPr lang="tr-TR" b="1" dirty="0" smtClean="0">
              <a:latin typeface="Calibri" panose="020F0502020204030204" pitchFamily="34" charset="0"/>
              <a:cs typeface="Calibri" panose="020F0502020204030204" pitchFamily="34" charset="0"/>
            </a:rPr>
            <a:t>Değerlendirilmesi</a:t>
          </a:r>
          <a:endParaRPr lang="tr-TR" b="1" dirty="0">
            <a:latin typeface="Calibri" panose="020F0502020204030204" pitchFamily="34" charset="0"/>
            <a:cs typeface="Calibri" panose="020F0502020204030204" pitchFamily="34" charset="0"/>
          </a:endParaRPr>
        </a:p>
      </dgm:t>
    </dgm:pt>
    <dgm:pt modelId="{B9E7BD5C-040B-414C-8512-027C32B92979}" type="parTrans" cxnId="{A8AB916A-4529-43E7-9124-E4D9430EBABE}">
      <dgm:prSet/>
      <dgm:spPr/>
      <dgm:t>
        <a:bodyPr/>
        <a:lstStyle/>
        <a:p>
          <a:endParaRPr lang="en-US"/>
        </a:p>
      </dgm:t>
    </dgm:pt>
    <dgm:pt modelId="{DC6685BD-0FA3-4488-8122-B5CD688938EE}" type="sibTrans" cxnId="{A8AB916A-4529-43E7-9124-E4D9430EBABE}">
      <dgm:prSet/>
      <dgm:spPr/>
      <dgm:t>
        <a:bodyPr/>
        <a:lstStyle/>
        <a:p>
          <a:endParaRPr lang="en-US"/>
        </a:p>
      </dgm:t>
    </dgm:pt>
    <dgm:pt modelId="{BC9A6C33-265E-4A91-A5EE-315F3F27A36A}">
      <dgm:prSet custT="1"/>
      <dgm:spPr/>
      <dgm:t>
        <a:bodyPr/>
        <a:lstStyle/>
        <a:p>
          <a:r>
            <a:rPr lang="tr-TR" sz="1600" b="1" dirty="0" smtClean="0">
              <a:latin typeface="Calibri" panose="020F0502020204030204" pitchFamily="34" charset="0"/>
              <a:cs typeface="Calibri" panose="020F0502020204030204" pitchFamily="34" charset="0"/>
            </a:rPr>
            <a:t>Sigorta </a:t>
          </a:r>
        </a:p>
        <a:p>
          <a:r>
            <a:rPr lang="tr-TR" sz="1600" b="1" dirty="0" smtClean="0">
              <a:latin typeface="Calibri" panose="020F0502020204030204" pitchFamily="34" charset="0"/>
              <a:cs typeface="Calibri" panose="020F0502020204030204" pitchFamily="34" charset="0"/>
            </a:rPr>
            <a:t>Hakkında </a:t>
          </a:r>
        </a:p>
        <a:p>
          <a:r>
            <a:rPr lang="tr-TR" sz="1600" b="1" dirty="0" smtClean="0">
              <a:latin typeface="Calibri" panose="020F0502020204030204" pitchFamily="34" charset="0"/>
              <a:cs typeface="Calibri" panose="020F0502020204030204" pitchFamily="34" charset="0"/>
            </a:rPr>
            <a:t>Farklı Görüşler</a:t>
          </a:r>
          <a:endParaRPr lang="en-US" sz="1600" b="1" dirty="0">
            <a:latin typeface="Calibri" panose="020F0502020204030204" pitchFamily="34" charset="0"/>
            <a:cs typeface="Calibri" panose="020F0502020204030204" pitchFamily="34" charset="0"/>
          </a:endParaRPr>
        </a:p>
      </dgm:t>
    </dgm:pt>
    <dgm:pt modelId="{ADC08243-7AFF-4A76-BAFC-75C908708328}" type="parTrans" cxnId="{08B9460B-8EDF-496C-8446-1AB5C9F96C39}">
      <dgm:prSet/>
      <dgm:spPr/>
      <dgm:t>
        <a:bodyPr/>
        <a:lstStyle/>
        <a:p>
          <a:endParaRPr lang="en-US"/>
        </a:p>
      </dgm:t>
    </dgm:pt>
    <dgm:pt modelId="{D9C918CC-138E-48F9-B6D7-2650898B41E5}" type="sibTrans" cxnId="{08B9460B-8EDF-496C-8446-1AB5C9F96C39}">
      <dgm:prSet/>
      <dgm:spPr/>
      <dgm:t>
        <a:bodyPr/>
        <a:lstStyle/>
        <a:p>
          <a:endParaRPr lang="en-US"/>
        </a:p>
      </dgm:t>
    </dgm:pt>
    <dgm:pt modelId="{0DD3B0A1-9D06-473F-93B4-58DD63FD5FA3}" type="pres">
      <dgm:prSet presAssocID="{E4EE24D6-2ADA-4B47-8902-98EA2E9EF3C4}" presName="CompostProcess" presStyleCnt="0">
        <dgm:presLayoutVars>
          <dgm:dir/>
          <dgm:resizeHandles val="exact"/>
        </dgm:presLayoutVars>
      </dgm:prSet>
      <dgm:spPr/>
      <dgm:t>
        <a:bodyPr/>
        <a:lstStyle/>
        <a:p>
          <a:endParaRPr lang="en-US"/>
        </a:p>
      </dgm:t>
    </dgm:pt>
    <dgm:pt modelId="{69F5818A-CE02-41EA-9474-2166263A2B72}" type="pres">
      <dgm:prSet presAssocID="{E4EE24D6-2ADA-4B47-8902-98EA2E9EF3C4}" presName="arrow" presStyleLbl="bgShp" presStyleIdx="0" presStyleCnt="1" custScaleX="117647" custLinFactNeighborX="0" custLinFactNeighborY="834"/>
      <dgm:spPr/>
    </dgm:pt>
    <dgm:pt modelId="{94DF7041-32C5-4397-B93B-56943C765FD9}" type="pres">
      <dgm:prSet presAssocID="{E4EE24D6-2ADA-4B47-8902-98EA2E9EF3C4}" presName="linearProcess" presStyleCnt="0"/>
      <dgm:spPr/>
    </dgm:pt>
    <dgm:pt modelId="{EA7DF01F-E760-457E-972A-99E636F293F3}" type="pres">
      <dgm:prSet presAssocID="{8F794F10-F328-424A-A960-DA5611D28546}" presName="textNode" presStyleLbl="node1" presStyleIdx="0" presStyleCnt="7">
        <dgm:presLayoutVars>
          <dgm:bulletEnabled val="1"/>
        </dgm:presLayoutVars>
      </dgm:prSet>
      <dgm:spPr/>
      <dgm:t>
        <a:bodyPr/>
        <a:lstStyle/>
        <a:p>
          <a:endParaRPr lang="en-US"/>
        </a:p>
      </dgm:t>
    </dgm:pt>
    <dgm:pt modelId="{7684EB25-6884-4596-991D-15743C29F860}" type="pres">
      <dgm:prSet presAssocID="{356078E6-2E2F-4851-86B1-AC5FC8BFBE16}" presName="sibTrans" presStyleCnt="0"/>
      <dgm:spPr/>
    </dgm:pt>
    <dgm:pt modelId="{85353736-A86F-4072-80A6-6086F36ECDC3}" type="pres">
      <dgm:prSet presAssocID="{F7BF747D-4519-4E04-8134-E3C9414BA9EA}" presName="textNode" presStyleLbl="node1" presStyleIdx="1" presStyleCnt="7">
        <dgm:presLayoutVars>
          <dgm:bulletEnabled val="1"/>
        </dgm:presLayoutVars>
      </dgm:prSet>
      <dgm:spPr/>
      <dgm:t>
        <a:bodyPr/>
        <a:lstStyle/>
        <a:p>
          <a:endParaRPr lang="en-US"/>
        </a:p>
      </dgm:t>
    </dgm:pt>
    <dgm:pt modelId="{35A42602-D9B3-4355-9358-EEFE06D3CBEB}" type="pres">
      <dgm:prSet presAssocID="{17A3C66B-3C67-4750-ACCD-ABBE78B1EB62}" presName="sibTrans" presStyleCnt="0"/>
      <dgm:spPr/>
    </dgm:pt>
    <dgm:pt modelId="{12A0C4A3-1DC8-430C-A1F4-229698AA43D1}" type="pres">
      <dgm:prSet presAssocID="{BC9A6C33-265E-4A91-A5EE-315F3F27A36A}" presName="textNode" presStyleLbl="node1" presStyleIdx="2" presStyleCnt="7">
        <dgm:presLayoutVars>
          <dgm:bulletEnabled val="1"/>
        </dgm:presLayoutVars>
      </dgm:prSet>
      <dgm:spPr/>
      <dgm:t>
        <a:bodyPr/>
        <a:lstStyle/>
        <a:p>
          <a:endParaRPr lang="en-US"/>
        </a:p>
      </dgm:t>
    </dgm:pt>
    <dgm:pt modelId="{77922589-39D4-4330-B936-F1B910D544D3}" type="pres">
      <dgm:prSet presAssocID="{D9C918CC-138E-48F9-B6D7-2650898B41E5}" presName="sibTrans" presStyleCnt="0"/>
      <dgm:spPr/>
    </dgm:pt>
    <dgm:pt modelId="{9F18A220-B5CB-45CE-9BD2-38AE134BC7DE}" type="pres">
      <dgm:prSet presAssocID="{D8458278-0D8C-4575-AE64-1F1D8BCE1208}" presName="textNode" presStyleLbl="node1" presStyleIdx="3" presStyleCnt="7">
        <dgm:presLayoutVars>
          <dgm:bulletEnabled val="1"/>
        </dgm:presLayoutVars>
      </dgm:prSet>
      <dgm:spPr/>
      <dgm:t>
        <a:bodyPr/>
        <a:lstStyle/>
        <a:p>
          <a:endParaRPr lang="en-US"/>
        </a:p>
      </dgm:t>
    </dgm:pt>
    <dgm:pt modelId="{31CF9E14-C7FA-4034-9110-63CF7716A5EC}" type="pres">
      <dgm:prSet presAssocID="{01AB8035-861D-493C-BA02-B0D78D860907}" presName="sibTrans" presStyleCnt="0"/>
      <dgm:spPr/>
    </dgm:pt>
    <dgm:pt modelId="{1BD804D1-51AA-4693-9AB4-F9BC77C43B7D}" type="pres">
      <dgm:prSet presAssocID="{46088F9B-8196-412D-9056-A92DF7406C08}" presName="textNode" presStyleLbl="node1" presStyleIdx="4" presStyleCnt="7">
        <dgm:presLayoutVars>
          <dgm:bulletEnabled val="1"/>
        </dgm:presLayoutVars>
      </dgm:prSet>
      <dgm:spPr/>
      <dgm:t>
        <a:bodyPr/>
        <a:lstStyle/>
        <a:p>
          <a:endParaRPr lang="en-US"/>
        </a:p>
      </dgm:t>
    </dgm:pt>
    <dgm:pt modelId="{9652B67C-3A08-4940-9FAC-7287CF61DE4B}" type="pres">
      <dgm:prSet presAssocID="{4C5B7FCB-DFAE-4EC0-8473-FA526C42296C}" presName="sibTrans" presStyleCnt="0"/>
      <dgm:spPr/>
    </dgm:pt>
    <dgm:pt modelId="{209C80E0-8AC8-4FBE-898C-EB1EA57639B4}" type="pres">
      <dgm:prSet presAssocID="{4E6B5B8E-0C7B-4DE8-AE1C-C77D4AA2910A}" presName="textNode" presStyleLbl="node1" presStyleIdx="5" presStyleCnt="7">
        <dgm:presLayoutVars>
          <dgm:bulletEnabled val="1"/>
        </dgm:presLayoutVars>
      </dgm:prSet>
      <dgm:spPr/>
      <dgm:t>
        <a:bodyPr/>
        <a:lstStyle/>
        <a:p>
          <a:endParaRPr lang="en-US"/>
        </a:p>
      </dgm:t>
    </dgm:pt>
    <dgm:pt modelId="{F5681597-BBE3-48DF-A157-13F0EA5288D7}" type="pres">
      <dgm:prSet presAssocID="{E305E249-CE19-45BD-A5BA-2DF0123E4C80}" presName="sibTrans" presStyleCnt="0"/>
      <dgm:spPr/>
    </dgm:pt>
    <dgm:pt modelId="{90853C09-F019-4178-AAC5-A29BDE7CE65A}" type="pres">
      <dgm:prSet presAssocID="{8F509EB8-B140-4064-9627-FED80D5E46D9}" presName="textNode" presStyleLbl="node1" presStyleIdx="6" presStyleCnt="7" custLinFactNeighborX="-7240" custLinFactNeighborY="-521">
        <dgm:presLayoutVars>
          <dgm:bulletEnabled val="1"/>
        </dgm:presLayoutVars>
      </dgm:prSet>
      <dgm:spPr/>
      <dgm:t>
        <a:bodyPr/>
        <a:lstStyle/>
        <a:p>
          <a:endParaRPr lang="en-US"/>
        </a:p>
      </dgm:t>
    </dgm:pt>
  </dgm:ptLst>
  <dgm:cxnLst>
    <dgm:cxn modelId="{08B9460B-8EDF-496C-8446-1AB5C9F96C39}" srcId="{E4EE24D6-2ADA-4B47-8902-98EA2E9EF3C4}" destId="{BC9A6C33-265E-4A91-A5EE-315F3F27A36A}" srcOrd="2" destOrd="0" parTransId="{ADC08243-7AFF-4A76-BAFC-75C908708328}" sibTransId="{D9C918CC-138E-48F9-B6D7-2650898B41E5}"/>
    <dgm:cxn modelId="{652DB39C-958E-4684-BE89-FBA62C050AFE}" type="presOf" srcId="{BC9A6C33-265E-4A91-A5EE-315F3F27A36A}" destId="{12A0C4A3-1DC8-430C-A1F4-229698AA43D1}" srcOrd="0" destOrd="0" presId="urn:microsoft.com/office/officeart/2005/8/layout/hProcess9"/>
    <dgm:cxn modelId="{9AF93032-0211-4A7D-A982-780834E036E4}" type="presOf" srcId="{E4EE24D6-2ADA-4B47-8902-98EA2E9EF3C4}" destId="{0DD3B0A1-9D06-473F-93B4-58DD63FD5FA3}" srcOrd="0" destOrd="0" presId="urn:microsoft.com/office/officeart/2005/8/layout/hProcess9"/>
    <dgm:cxn modelId="{3DCA7F6B-2ED9-4A13-A63F-78F140BBC3B4}" type="presOf" srcId="{8F794F10-F328-424A-A960-DA5611D28546}" destId="{EA7DF01F-E760-457E-972A-99E636F293F3}" srcOrd="0" destOrd="0" presId="urn:microsoft.com/office/officeart/2005/8/layout/hProcess9"/>
    <dgm:cxn modelId="{8DB25FFC-9968-4A05-9A1A-C06D55B0FC43}" type="presOf" srcId="{46088F9B-8196-412D-9056-A92DF7406C08}" destId="{1BD804D1-51AA-4693-9AB4-F9BC77C43B7D}" srcOrd="0" destOrd="0" presId="urn:microsoft.com/office/officeart/2005/8/layout/hProcess9"/>
    <dgm:cxn modelId="{A444413C-2B53-47C1-A21B-7326F5A0BE14}" type="presOf" srcId="{8F509EB8-B140-4064-9627-FED80D5E46D9}" destId="{90853C09-F019-4178-AAC5-A29BDE7CE65A}" srcOrd="0" destOrd="0" presId="urn:microsoft.com/office/officeart/2005/8/layout/hProcess9"/>
    <dgm:cxn modelId="{B9CBB298-8793-41D2-ACB0-EE89C03FA2D5}" type="presOf" srcId="{D8458278-0D8C-4575-AE64-1F1D8BCE1208}" destId="{9F18A220-B5CB-45CE-9BD2-38AE134BC7DE}" srcOrd="0" destOrd="0" presId="urn:microsoft.com/office/officeart/2005/8/layout/hProcess9"/>
    <dgm:cxn modelId="{19C04E6A-5C62-4846-B669-76E840620A99}" srcId="{E4EE24D6-2ADA-4B47-8902-98EA2E9EF3C4}" destId="{4E6B5B8E-0C7B-4DE8-AE1C-C77D4AA2910A}" srcOrd="5" destOrd="0" parTransId="{96DBFB98-4F0C-4F97-9257-FC6AE5662243}" sibTransId="{E305E249-CE19-45BD-A5BA-2DF0123E4C80}"/>
    <dgm:cxn modelId="{465F7F92-E687-4BCE-9F9C-4B15C7C625BF}" srcId="{E4EE24D6-2ADA-4B47-8902-98EA2E9EF3C4}" destId="{46088F9B-8196-412D-9056-A92DF7406C08}" srcOrd="4" destOrd="0" parTransId="{01798A0E-88EE-4849-902A-06CA70F64B8B}" sibTransId="{4C5B7FCB-DFAE-4EC0-8473-FA526C42296C}"/>
    <dgm:cxn modelId="{9251B316-EE8A-4B67-847B-33DE059F6590}" srcId="{E4EE24D6-2ADA-4B47-8902-98EA2E9EF3C4}" destId="{F7BF747D-4519-4E04-8134-E3C9414BA9EA}" srcOrd="1" destOrd="0" parTransId="{DF0322F9-CEFE-4002-ACA9-269DC7116C0D}" sibTransId="{17A3C66B-3C67-4750-ACCD-ABBE78B1EB62}"/>
    <dgm:cxn modelId="{D25ACD82-E1E4-4E3F-87F2-B6D6DA39C1AF}" srcId="{E4EE24D6-2ADA-4B47-8902-98EA2E9EF3C4}" destId="{8F794F10-F328-424A-A960-DA5611D28546}" srcOrd="0" destOrd="0" parTransId="{53725894-E617-4E33-8B3F-07779DC41556}" sibTransId="{356078E6-2E2F-4851-86B1-AC5FC8BFBE16}"/>
    <dgm:cxn modelId="{65A8226D-3E1C-4894-BF4A-6718575E7882}" srcId="{E4EE24D6-2ADA-4B47-8902-98EA2E9EF3C4}" destId="{D8458278-0D8C-4575-AE64-1F1D8BCE1208}" srcOrd="3" destOrd="0" parTransId="{ADCA7E07-F45F-4C08-A976-EE68B8C0D202}" sibTransId="{01AB8035-861D-493C-BA02-B0D78D860907}"/>
    <dgm:cxn modelId="{A10B4293-2A90-432A-A3F1-FAE902C4A5AE}" type="presOf" srcId="{F7BF747D-4519-4E04-8134-E3C9414BA9EA}" destId="{85353736-A86F-4072-80A6-6086F36ECDC3}" srcOrd="0" destOrd="0" presId="urn:microsoft.com/office/officeart/2005/8/layout/hProcess9"/>
    <dgm:cxn modelId="{2BE15DE2-F78E-47B2-8F1F-D59EC903DD30}" type="presOf" srcId="{4E6B5B8E-0C7B-4DE8-AE1C-C77D4AA2910A}" destId="{209C80E0-8AC8-4FBE-898C-EB1EA57639B4}" srcOrd="0" destOrd="0" presId="urn:microsoft.com/office/officeart/2005/8/layout/hProcess9"/>
    <dgm:cxn modelId="{A8AB916A-4529-43E7-9124-E4D9430EBABE}" srcId="{E4EE24D6-2ADA-4B47-8902-98EA2E9EF3C4}" destId="{8F509EB8-B140-4064-9627-FED80D5E46D9}" srcOrd="6" destOrd="0" parTransId="{B9E7BD5C-040B-414C-8512-027C32B92979}" sibTransId="{DC6685BD-0FA3-4488-8122-B5CD688938EE}"/>
    <dgm:cxn modelId="{04BA1BF5-59E6-433A-9ABD-3F5EE969D089}" type="presParOf" srcId="{0DD3B0A1-9D06-473F-93B4-58DD63FD5FA3}" destId="{69F5818A-CE02-41EA-9474-2166263A2B72}" srcOrd="0" destOrd="0" presId="urn:microsoft.com/office/officeart/2005/8/layout/hProcess9"/>
    <dgm:cxn modelId="{07163DCD-2FDC-4AF5-A42B-6E1FD1A649C1}" type="presParOf" srcId="{0DD3B0A1-9D06-473F-93B4-58DD63FD5FA3}" destId="{94DF7041-32C5-4397-B93B-56943C765FD9}" srcOrd="1" destOrd="0" presId="urn:microsoft.com/office/officeart/2005/8/layout/hProcess9"/>
    <dgm:cxn modelId="{E7B6C849-0E95-457B-AC13-8D09481B42A5}" type="presParOf" srcId="{94DF7041-32C5-4397-B93B-56943C765FD9}" destId="{EA7DF01F-E760-457E-972A-99E636F293F3}" srcOrd="0" destOrd="0" presId="urn:microsoft.com/office/officeart/2005/8/layout/hProcess9"/>
    <dgm:cxn modelId="{23BABD32-BD81-447E-9851-0238AF39FC7F}" type="presParOf" srcId="{94DF7041-32C5-4397-B93B-56943C765FD9}" destId="{7684EB25-6884-4596-991D-15743C29F860}" srcOrd="1" destOrd="0" presId="urn:microsoft.com/office/officeart/2005/8/layout/hProcess9"/>
    <dgm:cxn modelId="{4FBA570B-B521-4698-A3F5-3E16DD4ED402}" type="presParOf" srcId="{94DF7041-32C5-4397-B93B-56943C765FD9}" destId="{85353736-A86F-4072-80A6-6086F36ECDC3}" srcOrd="2" destOrd="0" presId="urn:microsoft.com/office/officeart/2005/8/layout/hProcess9"/>
    <dgm:cxn modelId="{72D158AB-2ECF-4B9A-8461-AF0DDF9DF73D}" type="presParOf" srcId="{94DF7041-32C5-4397-B93B-56943C765FD9}" destId="{35A42602-D9B3-4355-9358-EEFE06D3CBEB}" srcOrd="3" destOrd="0" presId="urn:microsoft.com/office/officeart/2005/8/layout/hProcess9"/>
    <dgm:cxn modelId="{E8062925-9EAB-4DE7-A0F8-9F8596887F2A}" type="presParOf" srcId="{94DF7041-32C5-4397-B93B-56943C765FD9}" destId="{12A0C4A3-1DC8-430C-A1F4-229698AA43D1}" srcOrd="4" destOrd="0" presId="urn:microsoft.com/office/officeart/2005/8/layout/hProcess9"/>
    <dgm:cxn modelId="{FB63D443-9F46-4D20-97FF-9FDCBAB20461}" type="presParOf" srcId="{94DF7041-32C5-4397-B93B-56943C765FD9}" destId="{77922589-39D4-4330-B936-F1B910D544D3}" srcOrd="5" destOrd="0" presId="urn:microsoft.com/office/officeart/2005/8/layout/hProcess9"/>
    <dgm:cxn modelId="{C41AA74A-E438-46A1-A738-F5081948A602}" type="presParOf" srcId="{94DF7041-32C5-4397-B93B-56943C765FD9}" destId="{9F18A220-B5CB-45CE-9BD2-38AE134BC7DE}" srcOrd="6" destOrd="0" presId="urn:microsoft.com/office/officeart/2005/8/layout/hProcess9"/>
    <dgm:cxn modelId="{85EE942F-59C8-4D4F-906A-D0F8A11DE0D7}" type="presParOf" srcId="{94DF7041-32C5-4397-B93B-56943C765FD9}" destId="{31CF9E14-C7FA-4034-9110-63CF7716A5EC}" srcOrd="7" destOrd="0" presId="urn:microsoft.com/office/officeart/2005/8/layout/hProcess9"/>
    <dgm:cxn modelId="{82B543A7-2EA3-4A6F-A074-309DFA085341}" type="presParOf" srcId="{94DF7041-32C5-4397-B93B-56943C765FD9}" destId="{1BD804D1-51AA-4693-9AB4-F9BC77C43B7D}" srcOrd="8" destOrd="0" presId="urn:microsoft.com/office/officeart/2005/8/layout/hProcess9"/>
    <dgm:cxn modelId="{795BCB6A-FCAD-4D98-BD70-FD7F6DB32E0F}" type="presParOf" srcId="{94DF7041-32C5-4397-B93B-56943C765FD9}" destId="{9652B67C-3A08-4940-9FAC-7287CF61DE4B}" srcOrd="9" destOrd="0" presId="urn:microsoft.com/office/officeart/2005/8/layout/hProcess9"/>
    <dgm:cxn modelId="{3739F181-5B4A-44A5-996B-B5C8C1D6DEAD}" type="presParOf" srcId="{94DF7041-32C5-4397-B93B-56943C765FD9}" destId="{209C80E0-8AC8-4FBE-898C-EB1EA57639B4}" srcOrd="10" destOrd="0" presId="urn:microsoft.com/office/officeart/2005/8/layout/hProcess9"/>
    <dgm:cxn modelId="{3A56F7F4-E00F-42F3-98CE-9F4E374DAB80}" type="presParOf" srcId="{94DF7041-32C5-4397-B93B-56943C765FD9}" destId="{F5681597-BBE3-48DF-A157-13F0EA5288D7}" srcOrd="11" destOrd="0" presId="urn:microsoft.com/office/officeart/2005/8/layout/hProcess9"/>
    <dgm:cxn modelId="{1819E146-E389-4D09-8DD2-D8A6C5F10781}" type="presParOf" srcId="{94DF7041-32C5-4397-B93B-56943C765FD9}" destId="{90853C09-F019-4178-AAC5-A29BDE7CE65A}"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CC826-4EED-4154-B891-9470AB987D11}" type="doc">
      <dgm:prSet loTypeId="urn:microsoft.com/office/officeart/2008/layout/NameandTitleOrganizationalChart" loCatId="hierarchy" qsTypeId="urn:microsoft.com/office/officeart/2005/8/quickstyle/3d2" qsCatId="3D" csTypeId="urn:microsoft.com/office/officeart/2005/8/colors/accent1_2" csCatId="accent1" phldr="1"/>
      <dgm:spPr/>
      <dgm:t>
        <a:bodyPr/>
        <a:lstStyle/>
        <a:p>
          <a:endParaRPr lang="en-US"/>
        </a:p>
      </dgm:t>
    </dgm:pt>
    <dgm:pt modelId="{7A3E210A-BD88-4C8A-901D-D2657282939F}">
      <dgm:prSet phldrT="[Text]"/>
      <dgm:spPr>
        <a:solidFill>
          <a:schemeClr val="bg1"/>
        </a:solidFill>
      </dgm:spPr>
      <dgm:t>
        <a:bodyPr/>
        <a:lstStyle/>
        <a:p>
          <a:r>
            <a:rPr lang="tr-TR" dirty="0" smtClean="0">
              <a:solidFill>
                <a:srgbClr val="0070C0"/>
              </a:solidFill>
            </a:rPr>
            <a:t>Sigortacılık Türleri</a:t>
          </a:r>
          <a:endParaRPr lang="en-US" dirty="0">
            <a:solidFill>
              <a:srgbClr val="0070C0"/>
            </a:solidFill>
          </a:endParaRPr>
        </a:p>
      </dgm:t>
    </dgm:pt>
    <dgm:pt modelId="{2302BF89-E099-4488-AE70-76A1A2E53083}" type="parTrans" cxnId="{4B7784DD-7945-490F-B3CB-91E34AA34EE0}">
      <dgm:prSet/>
      <dgm:spPr/>
      <dgm:t>
        <a:bodyPr/>
        <a:lstStyle/>
        <a:p>
          <a:endParaRPr lang="en-US"/>
        </a:p>
      </dgm:t>
    </dgm:pt>
    <dgm:pt modelId="{A0E5A13C-FEA1-4F45-B6B4-0414C3FE9279}" type="sibTrans" cxnId="{4B7784DD-7945-490F-B3CB-91E34AA34EE0}">
      <dgm:prSet/>
      <dgm:spPr/>
      <dgm:t>
        <a:bodyPr/>
        <a:lstStyle/>
        <a:p>
          <a:endParaRPr lang="en-US" dirty="0"/>
        </a:p>
      </dgm:t>
    </dgm:pt>
    <dgm:pt modelId="{9D16A0FA-9563-45FF-95B2-548D83A9D7D4}" type="asst">
      <dgm:prSet phldrT="[Text]" custT="1"/>
      <dgm:spPr>
        <a:solidFill>
          <a:schemeClr val="accent6">
            <a:lumMod val="60000"/>
            <a:lumOff val="40000"/>
          </a:schemeClr>
        </a:solidFill>
      </dgm:spPr>
      <dgm:t>
        <a:bodyPr/>
        <a:lstStyle/>
        <a:p>
          <a:r>
            <a:rPr lang="tr-TR" sz="2000" b="1" dirty="0" smtClean="0">
              <a:latin typeface="Calibri" panose="020F0502020204030204" pitchFamily="34" charset="0"/>
              <a:cs typeface="Calibri" panose="020F0502020204030204" pitchFamily="34" charset="0"/>
            </a:rPr>
            <a:t>İslami (</a:t>
          </a:r>
          <a:r>
            <a:rPr lang="tr-TR" sz="2000" b="1" dirty="0" err="1" smtClean="0">
              <a:latin typeface="Calibri" panose="020F0502020204030204" pitchFamily="34" charset="0"/>
              <a:cs typeface="Calibri" panose="020F0502020204030204" pitchFamily="34" charset="0"/>
            </a:rPr>
            <a:t>Tekafül</a:t>
          </a:r>
          <a:r>
            <a:rPr lang="tr-TR" sz="2000" b="1" dirty="0" smtClean="0">
              <a:latin typeface="Calibri" panose="020F0502020204030204" pitchFamily="34" charset="0"/>
              <a:cs typeface="Calibri" panose="020F0502020204030204" pitchFamily="34" charset="0"/>
            </a:rPr>
            <a:t>) Sigortacılık</a:t>
          </a:r>
          <a:endParaRPr lang="en-US" sz="2000" b="1" dirty="0">
            <a:latin typeface="Calibri" panose="020F0502020204030204" pitchFamily="34" charset="0"/>
            <a:cs typeface="Calibri" panose="020F0502020204030204" pitchFamily="34" charset="0"/>
          </a:endParaRPr>
        </a:p>
      </dgm:t>
    </dgm:pt>
    <dgm:pt modelId="{F7015848-C840-4E84-86FB-906075D544F5}" type="parTrans" cxnId="{230D44E9-DD99-41AC-BE55-854137A8D09E}">
      <dgm:prSet/>
      <dgm:spPr/>
      <dgm:t>
        <a:bodyPr/>
        <a:lstStyle/>
        <a:p>
          <a:endParaRPr lang="en-US"/>
        </a:p>
      </dgm:t>
    </dgm:pt>
    <dgm:pt modelId="{3D33E831-0D78-4FDC-8EF6-B52CC75CD94A}" type="sibTrans" cxnId="{230D44E9-DD99-41AC-BE55-854137A8D09E}">
      <dgm:prSet custT="1"/>
      <dgm:spPr>
        <a:solidFill>
          <a:srgbClr val="92D050">
            <a:alpha val="90000"/>
          </a:srgbClr>
        </a:solidFill>
      </dgm:spPr>
      <dgm:t>
        <a:bodyPr/>
        <a:lstStyle/>
        <a:p>
          <a:pPr algn="l"/>
          <a:r>
            <a:rPr lang="tr-TR" sz="1100" b="1" dirty="0" smtClean="0"/>
            <a:t>    Sigorta İşlemi: UYGUN</a:t>
          </a:r>
        </a:p>
        <a:p>
          <a:pPr algn="l"/>
          <a:r>
            <a:rPr lang="tr-TR" sz="1100" b="1" dirty="0" smtClean="0"/>
            <a:t>    Yatırım İşlemi: Faizsiz / UYGUN</a:t>
          </a:r>
        </a:p>
      </dgm:t>
    </dgm:pt>
    <dgm:pt modelId="{81EFA30F-D170-4B5C-A3BE-FED2D77FBBA1}">
      <dgm:prSet phldrT="[Text]" custT="1"/>
      <dgm:spPr>
        <a:solidFill>
          <a:schemeClr val="accent6">
            <a:lumMod val="75000"/>
          </a:schemeClr>
        </a:solidFill>
      </dgm:spPr>
      <dgm:t>
        <a:bodyPr/>
        <a:lstStyle/>
        <a:p>
          <a:r>
            <a:rPr lang="tr-TR" sz="2000" b="1" dirty="0" smtClean="0">
              <a:latin typeface="Calibri" panose="020F0502020204030204" pitchFamily="34" charset="0"/>
              <a:cs typeface="Calibri" panose="020F0502020204030204" pitchFamily="34" charset="0"/>
            </a:rPr>
            <a:t>Kooperatif (</a:t>
          </a:r>
          <a:r>
            <a:rPr lang="tr-TR" sz="2000" b="1" dirty="0" err="1" smtClean="0">
              <a:latin typeface="Calibri" panose="020F0502020204030204" pitchFamily="34" charset="0"/>
              <a:cs typeface="Calibri" panose="020F0502020204030204" pitchFamily="34" charset="0"/>
            </a:rPr>
            <a:t>Mütüal</a:t>
          </a:r>
          <a:r>
            <a:rPr lang="tr-TR" sz="2000" b="1" dirty="0" smtClean="0">
              <a:latin typeface="Calibri" panose="020F0502020204030204" pitchFamily="34" charset="0"/>
              <a:cs typeface="Calibri" panose="020F0502020204030204" pitchFamily="34" charset="0"/>
            </a:rPr>
            <a:t>) Sigortacılık</a:t>
          </a:r>
          <a:endParaRPr lang="en-US" sz="2000" b="1" dirty="0">
            <a:latin typeface="Calibri" panose="020F0502020204030204" pitchFamily="34" charset="0"/>
            <a:cs typeface="Calibri" panose="020F0502020204030204" pitchFamily="34" charset="0"/>
          </a:endParaRPr>
        </a:p>
      </dgm:t>
    </dgm:pt>
    <dgm:pt modelId="{674B2F7B-57F1-4C0E-858E-C6C04526ACFD}" type="parTrans" cxnId="{3E0B49D3-3A9F-4C05-A693-9B1813F228C8}">
      <dgm:prSet/>
      <dgm:spPr/>
      <dgm:t>
        <a:bodyPr/>
        <a:lstStyle/>
        <a:p>
          <a:endParaRPr lang="en-US"/>
        </a:p>
      </dgm:t>
    </dgm:pt>
    <dgm:pt modelId="{E077840C-64D0-4973-AEC0-3CDF996A0026}" type="sibTrans" cxnId="{3E0B49D3-3A9F-4C05-A693-9B1813F228C8}">
      <dgm:prSet custT="1"/>
      <dgm:spPr>
        <a:solidFill>
          <a:srgbClr val="92D050">
            <a:alpha val="90000"/>
          </a:srgbClr>
        </a:solidFill>
      </dgm:spPr>
      <dgm:t>
        <a:bodyPr/>
        <a:lstStyle/>
        <a:p>
          <a:pPr algn="l"/>
          <a:r>
            <a:rPr lang="tr-TR" sz="1100" b="1" dirty="0" smtClean="0">
              <a:effectLst/>
            </a:rPr>
            <a:t>Sigorta İşlemi: UYGUN</a:t>
          </a:r>
        </a:p>
        <a:p>
          <a:pPr algn="l"/>
          <a:r>
            <a:rPr lang="tr-TR" sz="1100" b="1" dirty="0" smtClean="0">
              <a:effectLst/>
            </a:rPr>
            <a:t>Yatırım İşlemi: FAİZLİ / UYGUN DEĞİL</a:t>
          </a:r>
          <a:endParaRPr lang="en-US" sz="1100" b="1" dirty="0">
            <a:effectLst/>
          </a:endParaRPr>
        </a:p>
      </dgm:t>
    </dgm:pt>
    <dgm:pt modelId="{C94CC878-1203-4C69-AA8B-E56EBAE95F16}">
      <dgm:prSet phldrT="[Text]" custT="1"/>
      <dgm:spPr>
        <a:solidFill>
          <a:srgbClr val="FF0000"/>
        </a:solidFill>
      </dgm:spPr>
      <dgm:t>
        <a:bodyPr/>
        <a:lstStyle/>
        <a:p>
          <a:r>
            <a:rPr lang="tr-TR" sz="2000" b="1" i="0" dirty="0" smtClean="0">
              <a:latin typeface="Calibri" panose="020F0502020204030204" pitchFamily="34" charset="0"/>
              <a:cs typeface="Calibri" panose="020F0502020204030204" pitchFamily="34" charset="0"/>
            </a:rPr>
            <a:t>Ticari Sigortacılık</a:t>
          </a:r>
          <a:endParaRPr lang="en-US" sz="2000" b="1" i="0" dirty="0">
            <a:latin typeface="Calibri" panose="020F0502020204030204" pitchFamily="34" charset="0"/>
            <a:cs typeface="Calibri" panose="020F0502020204030204" pitchFamily="34" charset="0"/>
          </a:endParaRPr>
        </a:p>
      </dgm:t>
    </dgm:pt>
    <dgm:pt modelId="{E7D1AC41-A4F2-4581-87AE-A28082940531}" type="parTrans" cxnId="{1635FBAF-5D83-478D-B7AA-2E5D06A89A00}">
      <dgm:prSet/>
      <dgm:spPr/>
      <dgm:t>
        <a:bodyPr/>
        <a:lstStyle/>
        <a:p>
          <a:endParaRPr lang="en-US"/>
        </a:p>
      </dgm:t>
    </dgm:pt>
    <dgm:pt modelId="{62BF34F8-5EFD-4BF3-8411-1AA86CF42B68}" type="sibTrans" cxnId="{1635FBAF-5D83-478D-B7AA-2E5D06A89A00}">
      <dgm:prSet custT="1"/>
      <dgm:spPr>
        <a:solidFill>
          <a:srgbClr val="92D050">
            <a:alpha val="90000"/>
          </a:srgbClr>
        </a:solidFill>
      </dgm:spPr>
      <dgm:t>
        <a:bodyPr/>
        <a:lstStyle/>
        <a:p>
          <a:pPr algn="l"/>
          <a:r>
            <a:rPr lang="tr-TR" sz="1100" b="1" dirty="0" smtClean="0"/>
            <a:t>Sigorta İşlemi: GARAR, BELİRSİZLİK</a:t>
          </a:r>
        </a:p>
        <a:p>
          <a:pPr algn="l"/>
          <a:r>
            <a:rPr lang="tr-TR" sz="1100" b="1" dirty="0" smtClean="0"/>
            <a:t>Yatırım İşlemi: FAİZLİ / UYGUN DEĞİL</a:t>
          </a:r>
          <a:endParaRPr lang="en-US" sz="1100" b="1" dirty="0"/>
        </a:p>
      </dgm:t>
    </dgm:pt>
    <dgm:pt modelId="{EF53C5B4-A7EF-4B43-A93B-70B91D627F1B}" type="pres">
      <dgm:prSet presAssocID="{59ACC826-4EED-4154-B891-9470AB987D11}" presName="hierChild1" presStyleCnt="0">
        <dgm:presLayoutVars>
          <dgm:orgChart val="1"/>
          <dgm:chPref val="1"/>
          <dgm:dir/>
          <dgm:animOne val="branch"/>
          <dgm:animLvl val="lvl"/>
          <dgm:resizeHandles/>
        </dgm:presLayoutVars>
      </dgm:prSet>
      <dgm:spPr/>
      <dgm:t>
        <a:bodyPr/>
        <a:lstStyle/>
        <a:p>
          <a:endParaRPr lang="en-US"/>
        </a:p>
      </dgm:t>
    </dgm:pt>
    <dgm:pt modelId="{C74F7EBA-32D4-4BC7-89CE-ADD69696D020}" type="pres">
      <dgm:prSet presAssocID="{7A3E210A-BD88-4C8A-901D-D2657282939F}" presName="hierRoot1" presStyleCnt="0">
        <dgm:presLayoutVars>
          <dgm:hierBranch val="init"/>
        </dgm:presLayoutVars>
      </dgm:prSet>
      <dgm:spPr/>
    </dgm:pt>
    <dgm:pt modelId="{9825F87E-5A6D-44A9-88DE-F33748895AA7}" type="pres">
      <dgm:prSet presAssocID="{7A3E210A-BD88-4C8A-901D-D2657282939F}" presName="rootComposite1" presStyleCnt="0"/>
      <dgm:spPr/>
    </dgm:pt>
    <dgm:pt modelId="{F99D2497-53F5-4DED-947B-B492A22D1B24}" type="pres">
      <dgm:prSet presAssocID="{7A3E210A-BD88-4C8A-901D-D2657282939F}" presName="rootText1" presStyleLbl="node0" presStyleIdx="0" presStyleCnt="1" custScaleX="131386" custScaleY="52838">
        <dgm:presLayoutVars>
          <dgm:chMax/>
          <dgm:chPref val="3"/>
        </dgm:presLayoutVars>
      </dgm:prSet>
      <dgm:spPr/>
      <dgm:t>
        <a:bodyPr/>
        <a:lstStyle/>
        <a:p>
          <a:endParaRPr lang="en-US"/>
        </a:p>
      </dgm:t>
    </dgm:pt>
    <dgm:pt modelId="{119F676C-42D3-4EE3-84B4-B8200AE5E8EE}" type="pres">
      <dgm:prSet presAssocID="{7A3E210A-BD88-4C8A-901D-D2657282939F}" presName="titleText1" presStyleLbl="fgAcc0" presStyleIdx="0" presStyleCnt="1" custFlipVert="1" custFlipHor="1" custScaleX="19693" custScaleY="10093" custLinFactNeighborX="-18031" custLinFactNeighborY="-47441">
        <dgm:presLayoutVars>
          <dgm:chMax val="0"/>
          <dgm:chPref val="0"/>
        </dgm:presLayoutVars>
      </dgm:prSet>
      <dgm:spPr/>
      <dgm:t>
        <a:bodyPr/>
        <a:lstStyle/>
        <a:p>
          <a:endParaRPr lang="en-US"/>
        </a:p>
      </dgm:t>
    </dgm:pt>
    <dgm:pt modelId="{FBC87A5D-C113-4524-A16A-0880226FF401}" type="pres">
      <dgm:prSet presAssocID="{7A3E210A-BD88-4C8A-901D-D2657282939F}" presName="rootConnector1" presStyleLbl="node1" presStyleIdx="0" presStyleCnt="2"/>
      <dgm:spPr/>
      <dgm:t>
        <a:bodyPr/>
        <a:lstStyle/>
        <a:p>
          <a:endParaRPr lang="en-US"/>
        </a:p>
      </dgm:t>
    </dgm:pt>
    <dgm:pt modelId="{587B27CF-ECBD-410B-8AF5-2ECF36F53F3B}" type="pres">
      <dgm:prSet presAssocID="{7A3E210A-BD88-4C8A-901D-D2657282939F}" presName="hierChild2" presStyleCnt="0"/>
      <dgm:spPr/>
    </dgm:pt>
    <dgm:pt modelId="{3109B516-6DD4-467A-A3AE-CE198C69EEC1}" type="pres">
      <dgm:prSet presAssocID="{674B2F7B-57F1-4C0E-858E-C6C04526ACFD}" presName="Name37" presStyleLbl="parChTrans1D2" presStyleIdx="0" presStyleCnt="3"/>
      <dgm:spPr/>
      <dgm:t>
        <a:bodyPr/>
        <a:lstStyle/>
        <a:p>
          <a:endParaRPr lang="en-US"/>
        </a:p>
      </dgm:t>
    </dgm:pt>
    <dgm:pt modelId="{95156CDB-DC2E-41B5-9466-462A872A5FD5}" type="pres">
      <dgm:prSet presAssocID="{81EFA30F-D170-4B5C-A3BE-FED2D77FBBA1}" presName="hierRoot2" presStyleCnt="0">
        <dgm:presLayoutVars>
          <dgm:hierBranch val="init"/>
        </dgm:presLayoutVars>
      </dgm:prSet>
      <dgm:spPr/>
    </dgm:pt>
    <dgm:pt modelId="{F1816808-2679-497F-9875-ED7C4757227B}" type="pres">
      <dgm:prSet presAssocID="{81EFA30F-D170-4B5C-A3BE-FED2D77FBBA1}" presName="rootComposite" presStyleCnt="0"/>
      <dgm:spPr/>
    </dgm:pt>
    <dgm:pt modelId="{F0BF0157-8649-4D1B-A106-4C510EBC6D55}" type="pres">
      <dgm:prSet presAssocID="{81EFA30F-D170-4B5C-A3BE-FED2D77FBBA1}" presName="rootText" presStyleLbl="node1" presStyleIdx="0" presStyleCnt="2" custScaleX="116009" custScaleY="60805" custLinFactNeighborX="-1657">
        <dgm:presLayoutVars>
          <dgm:chMax/>
          <dgm:chPref val="3"/>
        </dgm:presLayoutVars>
      </dgm:prSet>
      <dgm:spPr/>
      <dgm:t>
        <a:bodyPr/>
        <a:lstStyle/>
        <a:p>
          <a:endParaRPr lang="en-US"/>
        </a:p>
      </dgm:t>
    </dgm:pt>
    <dgm:pt modelId="{A8094255-5D63-4C4E-85C9-D887D1633B0B}" type="pres">
      <dgm:prSet presAssocID="{81EFA30F-D170-4B5C-A3BE-FED2D77FBBA1}" presName="titleText2" presStyleLbl="fgAcc1" presStyleIdx="0" presStyleCnt="2" custScaleX="107433" custScaleY="93257">
        <dgm:presLayoutVars>
          <dgm:chMax val="0"/>
          <dgm:chPref val="0"/>
        </dgm:presLayoutVars>
      </dgm:prSet>
      <dgm:spPr/>
      <dgm:t>
        <a:bodyPr/>
        <a:lstStyle/>
        <a:p>
          <a:endParaRPr lang="en-US"/>
        </a:p>
      </dgm:t>
    </dgm:pt>
    <dgm:pt modelId="{9C0928CD-3543-4BD4-8526-B58ADF13770D}" type="pres">
      <dgm:prSet presAssocID="{81EFA30F-D170-4B5C-A3BE-FED2D77FBBA1}" presName="rootConnector" presStyleLbl="node2" presStyleIdx="0" presStyleCnt="0"/>
      <dgm:spPr/>
      <dgm:t>
        <a:bodyPr/>
        <a:lstStyle/>
        <a:p>
          <a:endParaRPr lang="en-US"/>
        </a:p>
      </dgm:t>
    </dgm:pt>
    <dgm:pt modelId="{7A32F099-1958-403C-8AE8-D6BD72C22330}" type="pres">
      <dgm:prSet presAssocID="{81EFA30F-D170-4B5C-A3BE-FED2D77FBBA1}" presName="hierChild4" presStyleCnt="0"/>
      <dgm:spPr/>
    </dgm:pt>
    <dgm:pt modelId="{62DDD228-80BF-4FA6-B2DC-7A3A899874AE}" type="pres">
      <dgm:prSet presAssocID="{81EFA30F-D170-4B5C-A3BE-FED2D77FBBA1}" presName="hierChild5" presStyleCnt="0"/>
      <dgm:spPr/>
    </dgm:pt>
    <dgm:pt modelId="{8A414419-0241-4610-9FE0-188B3F436B75}" type="pres">
      <dgm:prSet presAssocID="{E7D1AC41-A4F2-4581-87AE-A28082940531}" presName="Name37" presStyleLbl="parChTrans1D2" presStyleIdx="1" presStyleCnt="3"/>
      <dgm:spPr/>
      <dgm:t>
        <a:bodyPr/>
        <a:lstStyle/>
        <a:p>
          <a:endParaRPr lang="en-US"/>
        </a:p>
      </dgm:t>
    </dgm:pt>
    <dgm:pt modelId="{BC562BC5-5901-4E75-939B-0679A3C6B5C5}" type="pres">
      <dgm:prSet presAssocID="{C94CC878-1203-4C69-AA8B-E56EBAE95F16}" presName="hierRoot2" presStyleCnt="0">
        <dgm:presLayoutVars>
          <dgm:hierBranch val="init"/>
        </dgm:presLayoutVars>
      </dgm:prSet>
      <dgm:spPr/>
    </dgm:pt>
    <dgm:pt modelId="{24FE6338-34F1-4C7B-A9F4-0BDD5E74D780}" type="pres">
      <dgm:prSet presAssocID="{C94CC878-1203-4C69-AA8B-E56EBAE95F16}" presName="rootComposite" presStyleCnt="0"/>
      <dgm:spPr/>
    </dgm:pt>
    <dgm:pt modelId="{75EB94A1-8382-4948-8B25-8D7CCE04267E}" type="pres">
      <dgm:prSet presAssocID="{C94CC878-1203-4C69-AA8B-E56EBAE95F16}" presName="rootText" presStyleLbl="node1" presStyleIdx="1" presStyleCnt="2" custScaleX="111602" custScaleY="66858">
        <dgm:presLayoutVars>
          <dgm:chMax/>
          <dgm:chPref val="3"/>
        </dgm:presLayoutVars>
      </dgm:prSet>
      <dgm:spPr/>
      <dgm:t>
        <a:bodyPr/>
        <a:lstStyle/>
        <a:p>
          <a:endParaRPr lang="en-US"/>
        </a:p>
      </dgm:t>
    </dgm:pt>
    <dgm:pt modelId="{D46C04BD-E21B-45DA-97CF-11EB419E951C}" type="pres">
      <dgm:prSet presAssocID="{C94CC878-1203-4C69-AA8B-E56EBAE95F16}" presName="titleText2" presStyleLbl="fgAcc1" presStyleIdx="1" presStyleCnt="2" custScaleX="115692" custLinFactNeighborX="1884" custLinFactNeighborY="8269">
        <dgm:presLayoutVars>
          <dgm:chMax val="0"/>
          <dgm:chPref val="0"/>
        </dgm:presLayoutVars>
      </dgm:prSet>
      <dgm:spPr/>
      <dgm:t>
        <a:bodyPr/>
        <a:lstStyle/>
        <a:p>
          <a:endParaRPr lang="en-US"/>
        </a:p>
      </dgm:t>
    </dgm:pt>
    <dgm:pt modelId="{AAA8DD22-389E-41BC-83D7-1875D6B91130}" type="pres">
      <dgm:prSet presAssocID="{C94CC878-1203-4C69-AA8B-E56EBAE95F16}" presName="rootConnector" presStyleLbl="node2" presStyleIdx="0" presStyleCnt="0"/>
      <dgm:spPr/>
      <dgm:t>
        <a:bodyPr/>
        <a:lstStyle/>
        <a:p>
          <a:endParaRPr lang="en-US"/>
        </a:p>
      </dgm:t>
    </dgm:pt>
    <dgm:pt modelId="{89256BAE-727A-4D79-A622-397D1C69C7E4}" type="pres">
      <dgm:prSet presAssocID="{C94CC878-1203-4C69-AA8B-E56EBAE95F16}" presName="hierChild4" presStyleCnt="0"/>
      <dgm:spPr/>
    </dgm:pt>
    <dgm:pt modelId="{64877171-6B3A-4CBA-BA04-664870A9F081}" type="pres">
      <dgm:prSet presAssocID="{C94CC878-1203-4C69-AA8B-E56EBAE95F16}" presName="hierChild5" presStyleCnt="0"/>
      <dgm:spPr/>
    </dgm:pt>
    <dgm:pt modelId="{451C35E4-32FB-4430-8386-2956F37B865A}" type="pres">
      <dgm:prSet presAssocID="{7A3E210A-BD88-4C8A-901D-D2657282939F}" presName="hierChild3" presStyleCnt="0"/>
      <dgm:spPr/>
    </dgm:pt>
    <dgm:pt modelId="{6422C4A2-3EF6-4236-A3E7-E69649BCD30B}" type="pres">
      <dgm:prSet presAssocID="{F7015848-C840-4E84-86FB-906075D544F5}" presName="Name96" presStyleLbl="parChTrans1D2" presStyleIdx="2" presStyleCnt="3"/>
      <dgm:spPr/>
      <dgm:t>
        <a:bodyPr/>
        <a:lstStyle/>
        <a:p>
          <a:endParaRPr lang="en-US"/>
        </a:p>
      </dgm:t>
    </dgm:pt>
    <dgm:pt modelId="{9BFDD46A-DCC1-4DE6-AFD0-F76B9EE09E55}" type="pres">
      <dgm:prSet presAssocID="{9D16A0FA-9563-45FF-95B2-548D83A9D7D4}" presName="hierRoot3" presStyleCnt="0">
        <dgm:presLayoutVars>
          <dgm:hierBranch val="init"/>
        </dgm:presLayoutVars>
      </dgm:prSet>
      <dgm:spPr/>
    </dgm:pt>
    <dgm:pt modelId="{2548D309-83D6-435D-B87E-9220DF8CAF64}" type="pres">
      <dgm:prSet presAssocID="{9D16A0FA-9563-45FF-95B2-548D83A9D7D4}" presName="rootComposite3" presStyleCnt="0"/>
      <dgm:spPr/>
    </dgm:pt>
    <dgm:pt modelId="{85AE45E2-63E4-43D9-A048-5E5CFAE4E47D}" type="pres">
      <dgm:prSet presAssocID="{9D16A0FA-9563-45FF-95B2-548D83A9D7D4}" presName="rootText3" presStyleLbl="asst1" presStyleIdx="0" presStyleCnt="1" custScaleX="114373" custScaleY="66380" custLinFactNeighborX="-10309" custLinFactNeighborY="-22515">
        <dgm:presLayoutVars>
          <dgm:chPref val="3"/>
        </dgm:presLayoutVars>
      </dgm:prSet>
      <dgm:spPr/>
      <dgm:t>
        <a:bodyPr/>
        <a:lstStyle/>
        <a:p>
          <a:endParaRPr lang="en-US"/>
        </a:p>
      </dgm:t>
    </dgm:pt>
    <dgm:pt modelId="{16FF441D-D447-4399-8D51-A5EB220F426D}" type="pres">
      <dgm:prSet presAssocID="{9D16A0FA-9563-45FF-95B2-548D83A9D7D4}" presName="titleText3" presStyleLbl="fgAcc2" presStyleIdx="0" presStyleCnt="1" custScaleX="121120" custScaleY="116103" custLinFactNeighborX="-17014" custLinFactNeighborY="-50147">
        <dgm:presLayoutVars>
          <dgm:chMax val="0"/>
          <dgm:chPref val="0"/>
        </dgm:presLayoutVars>
      </dgm:prSet>
      <dgm:spPr/>
      <dgm:t>
        <a:bodyPr/>
        <a:lstStyle/>
        <a:p>
          <a:endParaRPr lang="en-US"/>
        </a:p>
      </dgm:t>
    </dgm:pt>
    <dgm:pt modelId="{A42F9AC9-9F54-4E85-A8DA-51BE39A33729}" type="pres">
      <dgm:prSet presAssocID="{9D16A0FA-9563-45FF-95B2-548D83A9D7D4}" presName="rootConnector3" presStyleLbl="asst1" presStyleIdx="0" presStyleCnt="1"/>
      <dgm:spPr/>
      <dgm:t>
        <a:bodyPr/>
        <a:lstStyle/>
        <a:p>
          <a:endParaRPr lang="en-US"/>
        </a:p>
      </dgm:t>
    </dgm:pt>
    <dgm:pt modelId="{6395A2D7-6BAF-4403-AC02-C1609E13CC92}" type="pres">
      <dgm:prSet presAssocID="{9D16A0FA-9563-45FF-95B2-548D83A9D7D4}" presName="hierChild6" presStyleCnt="0"/>
      <dgm:spPr/>
    </dgm:pt>
    <dgm:pt modelId="{CD30C845-8D36-48D8-B919-E97CDF8C9C59}" type="pres">
      <dgm:prSet presAssocID="{9D16A0FA-9563-45FF-95B2-548D83A9D7D4}" presName="hierChild7" presStyleCnt="0"/>
      <dgm:spPr/>
    </dgm:pt>
  </dgm:ptLst>
  <dgm:cxnLst>
    <dgm:cxn modelId="{F2885ADC-FACD-400D-8CBF-A640F4511A27}" type="presOf" srcId="{E7D1AC41-A4F2-4581-87AE-A28082940531}" destId="{8A414419-0241-4610-9FE0-188B3F436B75}" srcOrd="0" destOrd="0" presId="urn:microsoft.com/office/officeart/2008/layout/NameandTitleOrganizationalChart"/>
    <dgm:cxn modelId="{5BC181AC-EE96-4F32-9F85-579A3C3A374B}" type="presOf" srcId="{674B2F7B-57F1-4C0E-858E-C6C04526ACFD}" destId="{3109B516-6DD4-467A-A3AE-CE198C69EEC1}" srcOrd="0" destOrd="0" presId="urn:microsoft.com/office/officeart/2008/layout/NameandTitleOrganizationalChart"/>
    <dgm:cxn modelId="{796B082F-DF22-4AA8-B5D2-AD3D49267351}" type="presOf" srcId="{62BF34F8-5EFD-4BF3-8411-1AA86CF42B68}" destId="{D46C04BD-E21B-45DA-97CF-11EB419E951C}" srcOrd="0" destOrd="0" presId="urn:microsoft.com/office/officeart/2008/layout/NameandTitleOrganizationalChart"/>
    <dgm:cxn modelId="{4B7784DD-7945-490F-B3CB-91E34AA34EE0}" srcId="{59ACC826-4EED-4154-B891-9470AB987D11}" destId="{7A3E210A-BD88-4C8A-901D-D2657282939F}" srcOrd="0" destOrd="0" parTransId="{2302BF89-E099-4488-AE70-76A1A2E53083}" sibTransId="{A0E5A13C-FEA1-4F45-B6B4-0414C3FE9279}"/>
    <dgm:cxn modelId="{C03AAEFB-19E2-41A3-946A-1D9DC22B03FC}" type="presOf" srcId="{E077840C-64D0-4973-AEC0-3CDF996A0026}" destId="{A8094255-5D63-4C4E-85C9-D887D1633B0B}" srcOrd="0" destOrd="0" presId="urn:microsoft.com/office/officeart/2008/layout/NameandTitleOrganizationalChart"/>
    <dgm:cxn modelId="{77C0E0B3-57FA-4227-B6E6-2F990160A465}" type="presOf" srcId="{81EFA30F-D170-4B5C-A3BE-FED2D77FBBA1}" destId="{F0BF0157-8649-4D1B-A106-4C510EBC6D55}" srcOrd="0" destOrd="0" presId="urn:microsoft.com/office/officeart/2008/layout/NameandTitleOrganizationalChart"/>
    <dgm:cxn modelId="{526548AA-6096-42CA-BEF0-75E7D23EE313}" type="presOf" srcId="{3D33E831-0D78-4FDC-8EF6-B52CC75CD94A}" destId="{16FF441D-D447-4399-8D51-A5EB220F426D}" srcOrd="0" destOrd="0" presId="urn:microsoft.com/office/officeart/2008/layout/NameandTitleOrganizationalChart"/>
    <dgm:cxn modelId="{3E0B49D3-3A9F-4C05-A693-9B1813F228C8}" srcId="{7A3E210A-BD88-4C8A-901D-D2657282939F}" destId="{81EFA30F-D170-4B5C-A3BE-FED2D77FBBA1}" srcOrd="1" destOrd="0" parTransId="{674B2F7B-57F1-4C0E-858E-C6C04526ACFD}" sibTransId="{E077840C-64D0-4973-AEC0-3CDF996A0026}"/>
    <dgm:cxn modelId="{230D44E9-DD99-41AC-BE55-854137A8D09E}" srcId="{7A3E210A-BD88-4C8A-901D-D2657282939F}" destId="{9D16A0FA-9563-45FF-95B2-548D83A9D7D4}" srcOrd="0" destOrd="0" parTransId="{F7015848-C840-4E84-86FB-906075D544F5}" sibTransId="{3D33E831-0D78-4FDC-8EF6-B52CC75CD94A}"/>
    <dgm:cxn modelId="{B246FAF7-E581-4747-A432-170770C12503}" type="presOf" srcId="{59ACC826-4EED-4154-B891-9470AB987D11}" destId="{EF53C5B4-A7EF-4B43-A93B-70B91D627F1B}" srcOrd="0" destOrd="0" presId="urn:microsoft.com/office/officeart/2008/layout/NameandTitleOrganizationalChart"/>
    <dgm:cxn modelId="{D73BCB17-DD1F-463E-B482-7111D0FE3DAD}" type="presOf" srcId="{A0E5A13C-FEA1-4F45-B6B4-0414C3FE9279}" destId="{119F676C-42D3-4EE3-84B4-B8200AE5E8EE}" srcOrd="0" destOrd="0" presId="urn:microsoft.com/office/officeart/2008/layout/NameandTitleOrganizationalChart"/>
    <dgm:cxn modelId="{84FEBE83-49F6-43B9-B42C-DE6500EC2493}" type="presOf" srcId="{7A3E210A-BD88-4C8A-901D-D2657282939F}" destId="{FBC87A5D-C113-4524-A16A-0880226FF401}" srcOrd="1" destOrd="0" presId="urn:microsoft.com/office/officeart/2008/layout/NameandTitleOrganizationalChart"/>
    <dgm:cxn modelId="{B176447E-B263-40FE-8D13-EAEA3FE1C2C8}" type="presOf" srcId="{9D16A0FA-9563-45FF-95B2-548D83A9D7D4}" destId="{85AE45E2-63E4-43D9-A048-5E5CFAE4E47D}" srcOrd="0" destOrd="0" presId="urn:microsoft.com/office/officeart/2008/layout/NameandTitleOrganizationalChart"/>
    <dgm:cxn modelId="{9BA6F768-8E65-4D0E-A785-FF14B54E6EC6}" type="presOf" srcId="{C94CC878-1203-4C69-AA8B-E56EBAE95F16}" destId="{AAA8DD22-389E-41BC-83D7-1875D6B91130}" srcOrd="1" destOrd="0" presId="urn:microsoft.com/office/officeart/2008/layout/NameandTitleOrganizationalChart"/>
    <dgm:cxn modelId="{E04CCF72-D770-4111-90E9-E6A0550ECA78}" type="presOf" srcId="{C94CC878-1203-4C69-AA8B-E56EBAE95F16}" destId="{75EB94A1-8382-4948-8B25-8D7CCE04267E}" srcOrd="0" destOrd="0" presId="urn:microsoft.com/office/officeart/2008/layout/NameandTitleOrganizationalChart"/>
    <dgm:cxn modelId="{FE166CB9-54AA-4117-9DBD-10B658C694F5}" type="presOf" srcId="{F7015848-C840-4E84-86FB-906075D544F5}" destId="{6422C4A2-3EF6-4236-A3E7-E69649BCD30B}" srcOrd="0" destOrd="0" presId="urn:microsoft.com/office/officeart/2008/layout/NameandTitleOrganizationalChart"/>
    <dgm:cxn modelId="{48467932-C0E0-4184-92DB-E93DD5AB7E04}" type="presOf" srcId="{7A3E210A-BD88-4C8A-901D-D2657282939F}" destId="{F99D2497-53F5-4DED-947B-B492A22D1B24}" srcOrd="0" destOrd="0" presId="urn:microsoft.com/office/officeart/2008/layout/NameandTitleOrganizationalChart"/>
    <dgm:cxn modelId="{C9511BE0-9EB4-4B34-9453-5E5D2BA5ACC4}" type="presOf" srcId="{9D16A0FA-9563-45FF-95B2-548D83A9D7D4}" destId="{A42F9AC9-9F54-4E85-A8DA-51BE39A33729}" srcOrd="1" destOrd="0" presId="urn:microsoft.com/office/officeart/2008/layout/NameandTitleOrganizationalChart"/>
    <dgm:cxn modelId="{F1BDB4CF-8D7B-4FD5-A50F-26BF24567654}" type="presOf" srcId="{81EFA30F-D170-4B5C-A3BE-FED2D77FBBA1}" destId="{9C0928CD-3543-4BD4-8526-B58ADF13770D}" srcOrd="1" destOrd="0" presId="urn:microsoft.com/office/officeart/2008/layout/NameandTitleOrganizationalChart"/>
    <dgm:cxn modelId="{1635FBAF-5D83-478D-B7AA-2E5D06A89A00}" srcId="{7A3E210A-BD88-4C8A-901D-D2657282939F}" destId="{C94CC878-1203-4C69-AA8B-E56EBAE95F16}" srcOrd="2" destOrd="0" parTransId="{E7D1AC41-A4F2-4581-87AE-A28082940531}" sibTransId="{62BF34F8-5EFD-4BF3-8411-1AA86CF42B68}"/>
    <dgm:cxn modelId="{F36FE7B1-164A-409B-A8B5-621ECE8D9C83}" type="presParOf" srcId="{EF53C5B4-A7EF-4B43-A93B-70B91D627F1B}" destId="{C74F7EBA-32D4-4BC7-89CE-ADD69696D020}" srcOrd="0" destOrd="0" presId="urn:microsoft.com/office/officeart/2008/layout/NameandTitleOrganizationalChart"/>
    <dgm:cxn modelId="{781817C0-130B-4158-8B85-1D2A5806C9AE}" type="presParOf" srcId="{C74F7EBA-32D4-4BC7-89CE-ADD69696D020}" destId="{9825F87E-5A6D-44A9-88DE-F33748895AA7}" srcOrd="0" destOrd="0" presId="urn:microsoft.com/office/officeart/2008/layout/NameandTitleOrganizationalChart"/>
    <dgm:cxn modelId="{D2945E57-8013-4ED7-9E92-43EEBE1AA033}" type="presParOf" srcId="{9825F87E-5A6D-44A9-88DE-F33748895AA7}" destId="{F99D2497-53F5-4DED-947B-B492A22D1B24}" srcOrd="0" destOrd="0" presId="urn:microsoft.com/office/officeart/2008/layout/NameandTitleOrganizationalChart"/>
    <dgm:cxn modelId="{6C4E8ED4-29DB-460B-A9B1-979FC788D0D7}" type="presParOf" srcId="{9825F87E-5A6D-44A9-88DE-F33748895AA7}" destId="{119F676C-42D3-4EE3-84B4-B8200AE5E8EE}" srcOrd="1" destOrd="0" presId="urn:microsoft.com/office/officeart/2008/layout/NameandTitleOrganizationalChart"/>
    <dgm:cxn modelId="{0D5AB14D-DCD9-48F0-8411-CF6FDF619810}" type="presParOf" srcId="{9825F87E-5A6D-44A9-88DE-F33748895AA7}" destId="{FBC87A5D-C113-4524-A16A-0880226FF401}" srcOrd="2" destOrd="0" presId="urn:microsoft.com/office/officeart/2008/layout/NameandTitleOrganizationalChart"/>
    <dgm:cxn modelId="{5C356F9D-3F4D-496E-9CC4-468896666B5E}" type="presParOf" srcId="{C74F7EBA-32D4-4BC7-89CE-ADD69696D020}" destId="{587B27CF-ECBD-410B-8AF5-2ECF36F53F3B}" srcOrd="1" destOrd="0" presId="urn:microsoft.com/office/officeart/2008/layout/NameandTitleOrganizationalChart"/>
    <dgm:cxn modelId="{92FC4C41-FC8D-4523-81A4-5DAE118E6AFD}" type="presParOf" srcId="{587B27CF-ECBD-410B-8AF5-2ECF36F53F3B}" destId="{3109B516-6DD4-467A-A3AE-CE198C69EEC1}" srcOrd="0" destOrd="0" presId="urn:microsoft.com/office/officeart/2008/layout/NameandTitleOrganizationalChart"/>
    <dgm:cxn modelId="{F23796C2-1542-42B6-875F-BA0DC10E3C09}" type="presParOf" srcId="{587B27CF-ECBD-410B-8AF5-2ECF36F53F3B}" destId="{95156CDB-DC2E-41B5-9466-462A872A5FD5}" srcOrd="1" destOrd="0" presId="urn:microsoft.com/office/officeart/2008/layout/NameandTitleOrganizationalChart"/>
    <dgm:cxn modelId="{5A2EA73F-F04B-4BED-8154-24F112A724EA}" type="presParOf" srcId="{95156CDB-DC2E-41B5-9466-462A872A5FD5}" destId="{F1816808-2679-497F-9875-ED7C4757227B}" srcOrd="0" destOrd="0" presId="urn:microsoft.com/office/officeart/2008/layout/NameandTitleOrganizationalChart"/>
    <dgm:cxn modelId="{FAF14B59-1D3F-479B-BD3C-EB6CBA7ED02A}" type="presParOf" srcId="{F1816808-2679-497F-9875-ED7C4757227B}" destId="{F0BF0157-8649-4D1B-A106-4C510EBC6D55}" srcOrd="0" destOrd="0" presId="urn:microsoft.com/office/officeart/2008/layout/NameandTitleOrganizationalChart"/>
    <dgm:cxn modelId="{3EABD00A-EB20-4F9C-BB72-036F6E4FE711}" type="presParOf" srcId="{F1816808-2679-497F-9875-ED7C4757227B}" destId="{A8094255-5D63-4C4E-85C9-D887D1633B0B}" srcOrd="1" destOrd="0" presId="urn:microsoft.com/office/officeart/2008/layout/NameandTitleOrganizationalChart"/>
    <dgm:cxn modelId="{88E3914B-FAB5-4176-8806-824C5157756A}" type="presParOf" srcId="{F1816808-2679-497F-9875-ED7C4757227B}" destId="{9C0928CD-3543-4BD4-8526-B58ADF13770D}" srcOrd="2" destOrd="0" presId="urn:microsoft.com/office/officeart/2008/layout/NameandTitleOrganizationalChart"/>
    <dgm:cxn modelId="{E9089497-D373-4E28-AF4E-EC9319F1306E}" type="presParOf" srcId="{95156CDB-DC2E-41B5-9466-462A872A5FD5}" destId="{7A32F099-1958-403C-8AE8-D6BD72C22330}" srcOrd="1" destOrd="0" presId="urn:microsoft.com/office/officeart/2008/layout/NameandTitleOrganizationalChart"/>
    <dgm:cxn modelId="{D1DC4655-8FC2-4C34-9046-E5E9F2060923}" type="presParOf" srcId="{95156CDB-DC2E-41B5-9466-462A872A5FD5}" destId="{62DDD228-80BF-4FA6-B2DC-7A3A899874AE}" srcOrd="2" destOrd="0" presId="urn:microsoft.com/office/officeart/2008/layout/NameandTitleOrganizationalChart"/>
    <dgm:cxn modelId="{8DF2D5A3-2856-4A3C-B828-125F404BFC13}" type="presParOf" srcId="{587B27CF-ECBD-410B-8AF5-2ECF36F53F3B}" destId="{8A414419-0241-4610-9FE0-188B3F436B75}" srcOrd="2" destOrd="0" presId="urn:microsoft.com/office/officeart/2008/layout/NameandTitleOrganizationalChart"/>
    <dgm:cxn modelId="{DD4178FD-A008-4A1E-8D2D-97E4C2BAF2F1}" type="presParOf" srcId="{587B27CF-ECBD-410B-8AF5-2ECF36F53F3B}" destId="{BC562BC5-5901-4E75-939B-0679A3C6B5C5}" srcOrd="3" destOrd="0" presId="urn:microsoft.com/office/officeart/2008/layout/NameandTitleOrganizationalChart"/>
    <dgm:cxn modelId="{7ACB0826-F5D0-426E-8E87-09C42CE7ADAF}" type="presParOf" srcId="{BC562BC5-5901-4E75-939B-0679A3C6B5C5}" destId="{24FE6338-34F1-4C7B-A9F4-0BDD5E74D780}" srcOrd="0" destOrd="0" presId="urn:microsoft.com/office/officeart/2008/layout/NameandTitleOrganizationalChart"/>
    <dgm:cxn modelId="{788D44E6-6C49-4D10-8B98-4376111E1F4F}" type="presParOf" srcId="{24FE6338-34F1-4C7B-A9F4-0BDD5E74D780}" destId="{75EB94A1-8382-4948-8B25-8D7CCE04267E}" srcOrd="0" destOrd="0" presId="urn:microsoft.com/office/officeart/2008/layout/NameandTitleOrganizationalChart"/>
    <dgm:cxn modelId="{4B662673-ECE8-44C1-A02A-38C9B4BA5E38}" type="presParOf" srcId="{24FE6338-34F1-4C7B-A9F4-0BDD5E74D780}" destId="{D46C04BD-E21B-45DA-97CF-11EB419E951C}" srcOrd="1" destOrd="0" presId="urn:microsoft.com/office/officeart/2008/layout/NameandTitleOrganizationalChart"/>
    <dgm:cxn modelId="{52D30935-10CC-47BD-8B18-F5DBBA246A5F}" type="presParOf" srcId="{24FE6338-34F1-4C7B-A9F4-0BDD5E74D780}" destId="{AAA8DD22-389E-41BC-83D7-1875D6B91130}" srcOrd="2" destOrd="0" presId="urn:microsoft.com/office/officeart/2008/layout/NameandTitleOrganizationalChart"/>
    <dgm:cxn modelId="{9C213EA5-BB4B-4640-B7E4-A25D30A1A8B7}" type="presParOf" srcId="{BC562BC5-5901-4E75-939B-0679A3C6B5C5}" destId="{89256BAE-727A-4D79-A622-397D1C69C7E4}" srcOrd="1" destOrd="0" presId="urn:microsoft.com/office/officeart/2008/layout/NameandTitleOrganizationalChart"/>
    <dgm:cxn modelId="{CC20EECF-F29E-4D47-A6B5-86866112BD83}" type="presParOf" srcId="{BC562BC5-5901-4E75-939B-0679A3C6B5C5}" destId="{64877171-6B3A-4CBA-BA04-664870A9F081}" srcOrd="2" destOrd="0" presId="urn:microsoft.com/office/officeart/2008/layout/NameandTitleOrganizationalChart"/>
    <dgm:cxn modelId="{870220E0-5D37-4F5C-863C-C95EB7575C51}" type="presParOf" srcId="{C74F7EBA-32D4-4BC7-89CE-ADD69696D020}" destId="{451C35E4-32FB-4430-8386-2956F37B865A}" srcOrd="2" destOrd="0" presId="urn:microsoft.com/office/officeart/2008/layout/NameandTitleOrganizationalChart"/>
    <dgm:cxn modelId="{2B823ED2-3A1B-4AA4-A20C-137FFCD0BEBB}" type="presParOf" srcId="{451C35E4-32FB-4430-8386-2956F37B865A}" destId="{6422C4A2-3EF6-4236-A3E7-E69649BCD30B}" srcOrd="0" destOrd="0" presId="urn:microsoft.com/office/officeart/2008/layout/NameandTitleOrganizationalChart"/>
    <dgm:cxn modelId="{273C3FC6-B555-41CB-B387-770FA4E4EB69}" type="presParOf" srcId="{451C35E4-32FB-4430-8386-2956F37B865A}" destId="{9BFDD46A-DCC1-4DE6-AFD0-F76B9EE09E55}" srcOrd="1" destOrd="0" presId="urn:microsoft.com/office/officeart/2008/layout/NameandTitleOrganizationalChart"/>
    <dgm:cxn modelId="{4A70AD7F-86FF-4AC4-9BBD-80BFCADDE7CD}" type="presParOf" srcId="{9BFDD46A-DCC1-4DE6-AFD0-F76B9EE09E55}" destId="{2548D309-83D6-435D-B87E-9220DF8CAF64}" srcOrd="0" destOrd="0" presId="urn:microsoft.com/office/officeart/2008/layout/NameandTitleOrganizationalChart"/>
    <dgm:cxn modelId="{A418DD17-0A53-4EAB-9E9D-231CA79BCBF9}" type="presParOf" srcId="{2548D309-83D6-435D-B87E-9220DF8CAF64}" destId="{85AE45E2-63E4-43D9-A048-5E5CFAE4E47D}" srcOrd="0" destOrd="0" presId="urn:microsoft.com/office/officeart/2008/layout/NameandTitleOrganizationalChart"/>
    <dgm:cxn modelId="{42BF27F9-B227-4380-B1CE-B79A2D4580CD}" type="presParOf" srcId="{2548D309-83D6-435D-B87E-9220DF8CAF64}" destId="{16FF441D-D447-4399-8D51-A5EB220F426D}" srcOrd="1" destOrd="0" presId="urn:microsoft.com/office/officeart/2008/layout/NameandTitleOrganizationalChart"/>
    <dgm:cxn modelId="{3551A2E7-0409-4635-945B-471F6D6D313F}" type="presParOf" srcId="{2548D309-83D6-435D-B87E-9220DF8CAF64}" destId="{A42F9AC9-9F54-4E85-A8DA-51BE39A33729}" srcOrd="2" destOrd="0" presId="urn:microsoft.com/office/officeart/2008/layout/NameandTitleOrganizationalChart"/>
    <dgm:cxn modelId="{D456C39F-758B-4676-8D6F-C73A4D3175E7}" type="presParOf" srcId="{9BFDD46A-DCC1-4DE6-AFD0-F76B9EE09E55}" destId="{6395A2D7-6BAF-4403-AC02-C1609E13CC92}" srcOrd="1" destOrd="0" presId="urn:microsoft.com/office/officeart/2008/layout/NameandTitleOrganizationalChart"/>
    <dgm:cxn modelId="{D0735986-AD58-4B55-81B0-6844999AC6C7}" type="presParOf" srcId="{9BFDD46A-DCC1-4DE6-AFD0-F76B9EE09E55}" destId="{CD30C845-8D36-48D8-B919-E97CDF8C9C59}"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5818A-CE02-41EA-9474-2166263A2B72}">
      <dsp:nvSpPr>
        <dsp:cNvPr id="0" name=""/>
        <dsp:cNvSpPr/>
      </dsp:nvSpPr>
      <dsp:spPr>
        <a:xfrm>
          <a:off x="3" y="0"/>
          <a:ext cx="12191992" cy="43281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DF01F-E760-457E-972A-99E636F293F3}">
      <dsp:nvSpPr>
        <dsp:cNvPr id="0" name=""/>
        <dsp:cNvSpPr/>
      </dsp:nvSpPr>
      <dsp:spPr>
        <a:xfrm>
          <a:off x="3832" y="1298445"/>
          <a:ext cx="1617389" cy="17312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Sigortacılık</a:t>
          </a:r>
          <a:endParaRPr lang="tr-TR" sz="1400" b="1" kern="1200" dirty="0">
            <a:latin typeface="Calibri" panose="020F0502020204030204" pitchFamily="34" charset="0"/>
            <a:cs typeface="Calibri" panose="020F0502020204030204" pitchFamily="34" charset="0"/>
          </a:endParaRPr>
        </a:p>
      </dsp:txBody>
      <dsp:txXfrm>
        <a:off x="82786" y="1377399"/>
        <a:ext cx="1459481" cy="1573352"/>
      </dsp:txXfrm>
    </dsp:sp>
    <dsp:sp modelId="{85353736-A86F-4072-80A6-6086F36ECDC3}">
      <dsp:nvSpPr>
        <dsp:cNvPr id="0" name=""/>
        <dsp:cNvSpPr/>
      </dsp:nvSpPr>
      <dsp:spPr>
        <a:xfrm>
          <a:off x="1764989" y="1298445"/>
          <a:ext cx="1617389" cy="17312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Sigortacılık </a:t>
          </a:r>
        </a:p>
        <a:p>
          <a:pPr lvl="0" algn="ctr" defTabSz="711200" rtl="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Türleri</a:t>
          </a:r>
          <a:endParaRPr lang="tr-TR" sz="1600" b="1" kern="1200" dirty="0">
            <a:latin typeface="Calibri" panose="020F0502020204030204" pitchFamily="34" charset="0"/>
            <a:cs typeface="Calibri" panose="020F0502020204030204" pitchFamily="34" charset="0"/>
          </a:endParaRPr>
        </a:p>
      </dsp:txBody>
      <dsp:txXfrm>
        <a:off x="1843943" y="1377399"/>
        <a:ext cx="1459481" cy="1573352"/>
      </dsp:txXfrm>
    </dsp:sp>
    <dsp:sp modelId="{12A0C4A3-1DC8-430C-A1F4-229698AA43D1}">
      <dsp:nvSpPr>
        <dsp:cNvPr id="0" name=""/>
        <dsp:cNvSpPr/>
      </dsp:nvSpPr>
      <dsp:spPr>
        <a:xfrm>
          <a:off x="3526147" y="1298445"/>
          <a:ext cx="1617389" cy="17312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Sigorta </a:t>
          </a:r>
        </a:p>
        <a:p>
          <a:pPr lvl="0" algn="ctr" defTabSz="71120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Hakkında </a:t>
          </a:r>
        </a:p>
        <a:p>
          <a:pPr lvl="0" algn="ctr" defTabSz="71120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Farklı Görüşler</a:t>
          </a:r>
          <a:endParaRPr lang="en-US" sz="1600" b="1" kern="1200" dirty="0">
            <a:latin typeface="Calibri" panose="020F0502020204030204" pitchFamily="34" charset="0"/>
            <a:cs typeface="Calibri" panose="020F0502020204030204" pitchFamily="34" charset="0"/>
          </a:endParaRPr>
        </a:p>
      </dsp:txBody>
      <dsp:txXfrm>
        <a:off x="3605101" y="1377399"/>
        <a:ext cx="1459481" cy="1573352"/>
      </dsp:txXfrm>
    </dsp:sp>
    <dsp:sp modelId="{9F18A220-B5CB-45CE-9BD2-38AE134BC7DE}">
      <dsp:nvSpPr>
        <dsp:cNvPr id="0" name=""/>
        <dsp:cNvSpPr/>
      </dsp:nvSpPr>
      <dsp:spPr>
        <a:xfrm>
          <a:off x="5287304" y="1298445"/>
          <a:ext cx="1617389" cy="17312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Dünya’da </a:t>
          </a:r>
        </a:p>
        <a:p>
          <a:pPr lvl="0" algn="ctr" defTabSz="711200" rtl="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ve </a:t>
          </a:r>
        </a:p>
        <a:p>
          <a:pPr lvl="0" algn="ctr" defTabSz="711200" rtl="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Türkiye’de </a:t>
          </a:r>
        </a:p>
        <a:p>
          <a:pPr lvl="0" algn="ctr" defTabSz="711200" rtl="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Gelişimi</a:t>
          </a:r>
          <a:endParaRPr lang="tr-TR" sz="1600" b="1" kern="1200" dirty="0">
            <a:latin typeface="Calibri" panose="020F0502020204030204" pitchFamily="34" charset="0"/>
            <a:cs typeface="Calibri" panose="020F0502020204030204" pitchFamily="34" charset="0"/>
          </a:endParaRPr>
        </a:p>
      </dsp:txBody>
      <dsp:txXfrm>
        <a:off x="5366258" y="1377399"/>
        <a:ext cx="1459481" cy="1573352"/>
      </dsp:txXfrm>
    </dsp:sp>
    <dsp:sp modelId="{1BD804D1-51AA-4693-9AB4-F9BC77C43B7D}">
      <dsp:nvSpPr>
        <dsp:cNvPr id="0" name=""/>
        <dsp:cNvSpPr/>
      </dsp:nvSpPr>
      <dsp:spPr>
        <a:xfrm>
          <a:off x="7048462" y="1298445"/>
          <a:ext cx="1617389" cy="17312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err="1" smtClean="0">
              <a:latin typeface="Calibri" panose="020F0502020204030204" pitchFamily="34" charset="0"/>
              <a:cs typeface="Calibri" panose="020F0502020204030204" pitchFamily="34" charset="0"/>
            </a:rPr>
            <a:t>Tekafül</a:t>
          </a:r>
          <a:r>
            <a:rPr lang="tr-TR" sz="1600" b="1" kern="1200" dirty="0" smtClean="0">
              <a:latin typeface="Calibri" panose="020F0502020204030204" pitchFamily="34" charset="0"/>
              <a:cs typeface="Calibri" panose="020F0502020204030204" pitchFamily="34" charset="0"/>
            </a:rPr>
            <a:t> </a:t>
          </a:r>
        </a:p>
        <a:p>
          <a:pPr lvl="0" algn="ctr" defTabSz="711200" rtl="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Sistemi,</a:t>
          </a:r>
        </a:p>
        <a:p>
          <a:pPr lvl="0" algn="ctr" defTabSz="711200" rtl="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Tarihçesi</a:t>
          </a:r>
        </a:p>
        <a:p>
          <a:pPr lvl="0" algn="ctr" defTabSz="711200" rtl="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ve</a:t>
          </a:r>
        </a:p>
        <a:p>
          <a:pPr lvl="0" algn="ctr" defTabSz="711200" rtl="0">
            <a:lnSpc>
              <a:spcPct val="90000"/>
            </a:lnSpc>
            <a:spcBef>
              <a:spcPct val="0"/>
            </a:spcBef>
            <a:spcAft>
              <a:spcPct val="35000"/>
            </a:spcAft>
          </a:pPr>
          <a:r>
            <a:rPr lang="tr-TR" sz="1600" b="1" kern="1200" dirty="0" smtClean="0">
              <a:latin typeface="Calibri" panose="020F0502020204030204" pitchFamily="34" charset="0"/>
              <a:cs typeface="Calibri" panose="020F0502020204030204" pitchFamily="34" charset="0"/>
            </a:rPr>
            <a:t>Çeşitleri</a:t>
          </a:r>
          <a:endParaRPr lang="tr-TR" sz="1600" b="1" kern="1200" dirty="0">
            <a:latin typeface="Calibri" panose="020F0502020204030204" pitchFamily="34" charset="0"/>
            <a:cs typeface="Calibri" panose="020F0502020204030204" pitchFamily="34" charset="0"/>
          </a:endParaRPr>
        </a:p>
      </dsp:txBody>
      <dsp:txXfrm>
        <a:off x="7127416" y="1377399"/>
        <a:ext cx="1459481" cy="1573352"/>
      </dsp:txXfrm>
    </dsp:sp>
    <dsp:sp modelId="{209C80E0-8AC8-4FBE-898C-EB1EA57639B4}">
      <dsp:nvSpPr>
        <dsp:cNvPr id="0" name=""/>
        <dsp:cNvSpPr/>
      </dsp:nvSpPr>
      <dsp:spPr>
        <a:xfrm>
          <a:off x="8809619" y="1298445"/>
          <a:ext cx="1617389" cy="17312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smtClean="0">
              <a:solidFill>
                <a:schemeClr val="tx1"/>
              </a:solidFill>
            </a:rPr>
            <a:t>Sigortaların Karşılaştırılması</a:t>
          </a:r>
          <a:endParaRPr lang="tr-TR" sz="1400" b="1" kern="1200" dirty="0">
            <a:solidFill>
              <a:schemeClr val="tx1"/>
            </a:solidFill>
          </a:endParaRPr>
        </a:p>
      </dsp:txBody>
      <dsp:txXfrm>
        <a:off x="8888573" y="1377399"/>
        <a:ext cx="1459481" cy="1573352"/>
      </dsp:txXfrm>
    </dsp:sp>
    <dsp:sp modelId="{90853C09-F019-4178-AAC5-A29BDE7CE65A}">
      <dsp:nvSpPr>
        <dsp:cNvPr id="0" name=""/>
        <dsp:cNvSpPr/>
      </dsp:nvSpPr>
      <dsp:spPr>
        <a:xfrm>
          <a:off x="10560368" y="1289425"/>
          <a:ext cx="1617389" cy="17312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err="1" smtClean="0">
              <a:latin typeface="Calibri" panose="020F0502020204030204" pitchFamily="34" charset="0"/>
              <a:cs typeface="Calibri" panose="020F0502020204030204" pitchFamily="34" charset="0"/>
            </a:rPr>
            <a:t>Tekafülün</a:t>
          </a:r>
          <a:r>
            <a:rPr lang="tr-TR" sz="1400" b="1" kern="1200" dirty="0" smtClean="0">
              <a:latin typeface="Calibri" panose="020F0502020204030204" pitchFamily="34" charset="0"/>
              <a:cs typeface="Calibri" panose="020F0502020204030204" pitchFamily="34" charset="0"/>
            </a:rPr>
            <a:t> </a:t>
          </a:r>
        </a:p>
        <a:p>
          <a:pPr lvl="0" algn="ctr" defTabSz="622300" rtl="0">
            <a:lnSpc>
              <a:spcPct val="90000"/>
            </a:lnSpc>
            <a:spcBef>
              <a:spcPct val="0"/>
            </a:spcBef>
            <a:spcAft>
              <a:spcPct val="35000"/>
            </a:spcAft>
          </a:pPr>
          <a:r>
            <a:rPr lang="tr-TR" sz="1400" b="1" kern="1200" dirty="0" smtClean="0">
              <a:latin typeface="Calibri" panose="020F0502020204030204" pitchFamily="34" charset="0"/>
              <a:cs typeface="Calibri" panose="020F0502020204030204" pitchFamily="34" charset="0"/>
            </a:rPr>
            <a:t>Fıkhi Yönden </a:t>
          </a:r>
        </a:p>
        <a:p>
          <a:pPr lvl="0" algn="ctr" defTabSz="622300" rtl="0">
            <a:lnSpc>
              <a:spcPct val="90000"/>
            </a:lnSpc>
            <a:spcBef>
              <a:spcPct val="0"/>
            </a:spcBef>
            <a:spcAft>
              <a:spcPct val="35000"/>
            </a:spcAft>
          </a:pPr>
          <a:r>
            <a:rPr lang="tr-TR" sz="1400" b="1" kern="1200" dirty="0" smtClean="0">
              <a:latin typeface="Calibri" panose="020F0502020204030204" pitchFamily="34" charset="0"/>
              <a:cs typeface="Calibri" panose="020F0502020204030204" pitchFamily="34" charset="0"/>
            </a:rPr>
            <a:t>Değerlendirilmesi</a:t>
          </a:r>
          <a:endParaRPr lang="tr-TR" sz="1400" b="1" kern="1200" dirty="0">
            <a:latin typeface="Calibri" panose="020F0502020204030204" pitchFamily="34" charset="0"/>
            <a:cs typeface="Calibri" panose="020F0502020204030204" pitchFamily="34" charset="0"/>
          </a:endParaRPr>
        </a:p>
      </dsp:txBody>
      <dsp:txXfrm>
        <a:off x="10639322" y="1368379"/>
        <a:ext cx="1459481" cy="1573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2C4A2-3EF6-4236-A3E7-E69649BCD30B}">
      <dsp:nvSpPr>
        <dsp:cNvPr id="0" name=""/>
        <dsp:cNvSpPr/>
      </dsp:nvSpPr>
      <dsp:spPr>
        <a:xfrm>
          <a:off x="4361781" y="741238"/>
          <a:ext cx="937236" cy="1312285"/>
        </a:xfrm>
        <a:custGeom>
          <a:avLst/>
          <a:gdLst/>
          <a:ahLst/>
          <a:cxnLst/>
          <a:rect l="0" t="0" r="0" b="0"/>
          <a:pathLst>
            <a:path>
              <a:moveTo>
                <a:pt x="937236" y="0"/>
              </a:moveTo>
              <a:lnTo>
                <a:pt x="937236" y="1312285"/>
              </a:lnTo>
              <a:lnTo>
                <a:pt x="0" y="1312285"/>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414419-0241-4610-9FE0-188B3F436B75}">
      <dsp:nvSpPr>
        <dsp:cNvPr id="0" name=""/>
        <dsp:cNvSpPr/>
      </dsp:nvSpPr>
      <dsp:spPr>
        <a:xfrm>
          <a:off x="5299018" y="741238"/>
          <a:ext cx="1812647" cy="3171486"/>
        </a:xfrm>
        <a:custGeom>
          <a:avLst/>
          <a:gdLst/>
          <a:ahLst/>
          <a:cxnLst/>
          <a:rect l="0" t="0" r="0" b="0"/>
          <a:pathLst>
            <a:path>
              <a:moveTo>
                <a:pt x="0" y="0"/>
              </a:moveTo>
              <a:lnTo>
                <a:pt x="0" y="2845253"/>
              </a:lnTo>
              <a:lnTo>
                <a:pt x="1812647" y="2845253"/>
              </a:lnTo>
              <a:lnTo>
                <a:pt x="1812647" y="3171486"/>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109B516-6DD4-467A-A3AE-CE198C69EEC1}">
      <dsp:nvSpPr>
        <dsp:cNvPr id="0" name=""/>
        <dsp:cNvSpPr/>
      </dsp:nvSpPr>
      <dsp:spPr>
        <a:xfrm>
          <a:off x="3197053" y="741238"/>
          <a:ext cx="2101964" cy="3171486"/>
        </a:xfrm>
        <a:custGeom>
          <a:avLst/>
          <a:gdLst/>
          <a:ahLst/>
          <a:cxnLst/>
          <a:rect l="0" t="0" r="0" b="0"/>
          <a:pathLst>
            <a:path>
              <a:moveTo>
                <a:pt x="2101964" y="0"/>
              </a:moveTo>
              <a:lnTo>
                <a:pt x="2101964" y="2845253"/>
              </a:lnTo>
              <a:lnTo>
                <a:pt x="0" y="2845253"/>
              </a:lnTo>
              <a:lnTo>
                <a:pt x="0" y="3171486"/>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99D2497-53F5-4DED-947B-B492A22D1B24}">
      <dsp:nvSpPr>
        <dsp:cNvPr id="0" name=""/>
        <dsp:cNvSpPr/>
      </dsp:nvSpPr>
      <dsp:spPr>
        <a:xfrm>
          <a:off x="3525052" y="2488"/>
          <a:ext cx="3547932" cy="738749"/>
        </a:xfrm>
        <a:prstGeom prst="rect">
          <a:avLst/>
        </a:prstGeom>
        <a:solidFill>
          <a:schemeClr val="bg1"/>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197293" numCol="1" spcCol="1270" anchor="ctr" anchorCtr="0">
          <a:noAutofit/>
        </a:bodyPr>
        <a:lstStyle/>
        <a:p>
          <a:pPr lvl="0" algn="ctr" defTabSz="1466850">
            <a:lnSpc>
              <a:spcPct val="90000"/>
            </a:lnSpc>
            <a:spcBef>
              <a:spcPct val="0"/>
            </a:spcBef>
            <a:spcAft>
              <a:spcPct val="35000"/>
            </a:spcAft>
          </a:pPr>
          <a:r>
            <a:rPr lang="tr-TR" sz="3300" kern="1200" dirty="0" smtClean="0">
              <a:solidFill>
                <a:srgbClr val="0070C0"/>
              </a:solidFill>
            </a:rPr>
            <a:t>Sigortacılık Türleri</a:t>
          </a:r>
          <a:endParaRPr lang="en-US" sz="3300" kern="1200" dirty="0">
            <a:solidFill>
              <a:srgbClr val="0070C0"/>
            </a:solidFill>
          </a:endParaRPr>
        </a:p>
      </dsp:txBody>
      <dsp:txXfrm>
        <a:off x="3525052" y="2488"/>
        <a:ext cx="3547932" cy="738749"/>
      </dsp:txXfrm>
    </dsp:sp>
    <dsp:sp modelId="{119F676C-42D3-4EE3-84B4-B8200AE5E8EE}">
      <dsp:nvSpPr>
        <dsp:cNvPr id="0" name=""/>
        <dsp:cNvSpPr/>
      </dsp:nvSpPr>
      <dsp:spPr>
        <a:xfrm flipH="1" flipV="1">
          <a:off x="5026555" y="748643"/>
          <a:ext cx="478608" cy="47038"/>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endParaRPr lang="en-US" sz="500" kern="1200" dirty="0"/>
        </a:p>
      </dsp:txBody>
      <dsp:txXfrm rot="10800000">
        <a:off x="5026555" y="748643"/>
        <a:ext cx="478608" cy="47038"/>
      </dsp:txXfrm>
    </dsp:sp>
    <dsp:sp modelId="{F0BF0157-8649-4D1B-A106-4C510EBC6D55}">
      <dsp:nvSpPr>
        <dsp:cNvPr id="0" name=""/>
        <dsp:cNvSpPr/>
      </dsp:nvSpPr>
      <dsp:spPr>
        <a:xfrm>
          <a:off x="1630706" y="3912725"/>
          <a:ext cx="3132693" cy="850139"/>
        </a:xfrm>
        <a:prstGeom prst="rect">
          <a:avLst/>
        </a:prstGeom>
        <a:solidFill>
          <a:schemeClr val="accent6">
            <a:lumMod val="7500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97293"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cs typeface="Calibri" panose="020F0502020204030204" pitchFamily="34" charset="0"/>
            </a:rPr>
            <a:t>Kooperatif (</a:t>
          </a:r>
          <a:r>
            <a:rPr lang="tr-TR" sz="2000" b="1" kern="1200" dirty="0" err="1" smtClean="0">
              <a:latin typeface="Calibri" panose="020F0502020204030204" pitchFamily="34" charset="0"/>
              <a:cs typeface="Calibri" panose="020F0502020204030204" pitchFamily="34" charset="0"/>
            </a:rPr>
            <a:t>Mütüal</a:t>
          </a:r>
          <a:r>
            <a:rPr lang="tr-TR" sz="2000" b="1" kern="1200" dirty="0" smtClean="0">
              <a:latin typeface="Calibri" panose="020F0502020204030204" pitchFamily="34" charset="0"/>
              <a:cs typeface="Calibri" panose="020F0502020204030204" pitchFamily="34" charset="0"/>
            </a:rPr>
            <a:t>) Sigortacılık</a:t>
          </a:r>
          <a:endParaRPr lang="en-US" sz="2000" b="1" kern="1200" dirty="0">
            <a:latin typeface="Calibri" panose="020F0502020204030204" pitchFamily="34" charset="0"/>
            <a:cs typeface="Calibri" panose="020F0502020204030204" pitchFamily="34" charset="0"/>
          </a:endParaRPr>
        </a:p>
      </dsp:txBody>
      <dsp:txXfrm>
        <a:off x="1630706" y="3912725"/>
        <a:ext cx="3132693" cy="850139"/>
      </dsp:txXfrm>
    </dsp:sp>
    <dsp:sp modelId="{A8094255-5D63-4C4E-85C9-D887D1633B0B}">
      <dsp:nvSpPr>
        <dsp:cNvPr id="0" name=""/>
        <dsp:cNvSpPr/>
      </dsp:nvSpPr>
      <dsp:spPr>
        <a:xfrm>
          <a:off x="2341358" y="4741880"/>
          <a:ext cx="2610997" cy="434621"/>
        </a:xfrm>
        <a:prstGeom prst="rect">
          <a:avLst/>
        </a:prstGeom>
        <a:solidFill>
          <a:srgbClr val="92D050">
            <a:alpha val="90000"/>
          </a:srgb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l" defTabSz="488950">
            <a:lnSpc>
              <a:spcPct val="90000"/>
            </a:lnSpc>
            <a:spcBef>
              <a:spcPct val="0"/>
            </a:spcBef>
            <a:spcAft>
              <a:spcPct val="35000"/>
            </a:spcAft>
          </a:pPr>
          <a:r>
            <a:rPr lang="tr-TR" sz="1100" b="1" kern="1200" dirty="0" smtClean="0">
              <a:effectLst/>
            </a:rPr>
            <a:t>Sigorta İşlemi: UYGUN</a:t>
          </a:r>
        </a:p>
        <a:p>
          <a:pPr lvl="0" algn="l" defTabSz="488950">
            <a:lnSpc>
              <a:spcPct val="90000"/>
            </a:lnSpc>
            <a:spcBef>
              <a:spcPct val="0"/>
            </a:spcBef>
            <a:spcAft>
              <a:spcPct val="35000"/>
            </a:spcAft>
          </a:pPr>
          <a:r>
            <a:rPr lang="tr-TR" sz="1100" b="1" kern="1200" dirty="0" smtClean="0">
              <a:effectLst/>
            </a:rPr>
            <a:t>Yatırım İşlemi: FAİZLİ / UYGUN DEĞİL</a:t>
          </a:r>
          <a:endParaRPr lang="en-US" sz="1100" b="1" kern="1200" dirty="0">
            <a:effectLst/>
          </a:endParaRPr>
        </a:p>
      </dsp:txBody>
      <dsp:txXfrm>
        <a:off x="2341358" y="4741880"/>
        <a:ext cx="2610997" cy="434621"/>
      </dsp:txXfrm>
    </dsp:sp>
    <dsp:sp modelId="{75EB94A1-8382-4948-8B25-8D7CCE04267E}">
      <dsp:nvSpPr>
        <dsp:cNvPr id="0" name=""/>
        <dsp:cNvSpPr/>
      </dsp:nvSpPr>
      <dsp:spPr>
        <a:xfrm>
          <a:off x="5604822" y="3912725"/>
          <a:ext cx="3013687" cy="934769"/>
        </a:xfrm>
        <a:prstGeom prst="rect">
          <a:avLst/>
        </a:prstGeom>
        <a:solidFill>
          <a:srgbClr val="FF0000"/>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97293" numCol="1" spcCol="1270" anchor="ctr" anchorCtr="0">
          <a:noAutofit/>
        </a:bodyPr>
        <a:lstStyle/>
        <a:p>
          <a:pPr lvl="0" algn="ctr" defTabSz="889000">
            <a:lnSpc>
              <a:spcPct val="90000"/>
            </a:lnSpc>
            <a:spcBef>
              <a:spcPct val="0"/>
            </a:spcBef>
            <a:spcAft>
              <a:spcPct val="35000"/>
            </a:spcAft>
          </a:pPr>
          <a:r>
            <a:rPr lang="tr-TR" sz="2000" b="1" i="0" kern="1200" dirty="0" smtClean="0">
              <a:latin typeface="Calibri" panose="020F0502020204030204" pitchFamily="34" charset="0"/>
              <a:cs typeface="Calibri" panose="020F0502020204030204" pitchFamily="34" charset="0"/>
            </a:rPr>
            <a:t>Ticari Sigortacılık</a:t>
          </a:r>
          <a:endParaRPr lang="en-US" sz="2000" b="1" i="0" kern="1200" dirty="0">
            <a:latin typeface="Calibri" panose="020F0502020204030204" pitchFamily="34" charset="0"/>
            <a:cs typeface="Calibri" panose="020F0502020204030204" pitchFamily="34" charset="0"/>
          </a:endParaRPr>
        </a:p>
      </dsp:txBody>
      <dsp:txXfrm>
        <a:off x="5604822" y="3912725"/>
        <a:ext cx="3013687" cy="934769"/>
      </dsp:txXfrm>
    </dsp:sp>
    <dsp:sp modelId="{D46C04BD-E21B-45DA-97CF-11EB419E951C}">
      <dsp:nvSpPr>
        <dsp:cNvPr id="0" name=""/>
        <dsp:cNvSpPr/>
      </dsp:nvSpPr>
      <dsp:spPr>
        <a:xfrm>
          <a:off x="6156652" y="4770970"/>
          <a:ext cx="2811720" cy="466047"/>
        </a:xfrm>
        <a:prstGeom prst="rect">
          <a:avLst/>
        </a:prstGeom>
        <a:solidFill>
          <a:srgbClr val="92D050">
            <a:alpha val="90000"/>
          </a:srgb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l" defTabSz="488950">
            <a:lnSpc>
              <a:spcPct val="90000"/>
            </a:lnSpc>
            <a:spcBef>
              <a:spcPct val="0"/>
            </a:spcBef>
            <a:spcAft>
              <a:spcPct val="35000"/>
            </a:spcAft>
          </a:pPr>
          <a:r>
            <a:rPr lang="tr-TR" sz="1100" b="1" kern="1200" dirty="0" smtClean="0"/>
            <a:t>Sigorta İşlemi: GARAR, BELİRSİZLİK</a:t>
          </a:r>
        </a:p>
        <a:p>
          <a:pPr lvl="0" algn="l" defTabSz="488950">
            <a:lnSpc>
              <a:spcPct val="90000"/>
            </a:lnSpc>
            <a:spcBef>
              <a:spcPct val="0"/>
            </a:spcBef>
            <a:spcAft>
              <a:spcPct val="35000"/>
            </a:spcAft>
          </a:pPr>
          <a:r>
            <a:rPr lang="tr-TR" sz="1100" b="1" kern="1200" dirty="0" smtClean="0"/>
            <a:t>Yatırım İşlemi: FAİZLİ / UYGUN DEĞİL</a:t>
          </a:r>
          <a:endParaRPr lang="en-US" sz="1100" b="1" kern="1200" dirty="0"/>
        </a:p>
      </dsp:txBody>
      <dsp:txXfrm>
        <a:off x="6156652" y="4770970"/>
        <a:ext cx="2811720" cy="466047"/>
      </dsp:txXfrm>
    </dsp:sp>
    <dsp:sp modelId="{85AE45E2-63E4-43D9-A048-5E5CFAE4E47D}">
      <dsp:nvSpPr>
        <dsp:cNvPr id="0" name=""/>
        <dsp:cNvSpPr/>
      </dsp:nvSpPr>
      <dsp:spPr>
        <a:xfrm>
          <a:off x="1273266" y="1589480"/>
          <a:ext cx="3088515" cy="928086"/>
        </a:xfrm>
        <a:prstGeom prst="rect">
          <a:avLst/>
        </a:prstGeom>
        <a:solidFill>
          <a:schemeClr val="accent6">
            <a:lumMod val="60000"/>
            <a:lumOff val="4000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97293"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cs typeface="Calibri" panose="020F0502020204030204" pitchFamily="34" charset="0"/>
            </a:rPr>
            <a:t>İslami (</a:t>
          </a:r>
          <a:r>
            <a:rPr lang="tr-TR" sz="2000" b="1" kern="1200" dirty="0" err="1" smtClean="0">
              <a:latin typeface="Calibri" panose="020F0502020204030204" pitchFamily="34" charset="0"/>
              <a:cs typeface="Calibri" panose="020F0502020204030204" pitchFamily="34" charset="0"/>
            </a:rPr>
            <a:t>Tekafül</a:t>
          </a:r>
          <a:r>
            <a:rPr lang="tr-TR" sz="2000" b="1" kern="1200" dirty="0" smtClean="0">
              <a:latin typeface="Calibri" panose="020F0502020204030204" pitchFamily="34" charset="0"/>
              <a:cs typeface="Calibri" panose="020F0502020204030204" pitchFamily="34" charset="0"/>
            </a:rPr>
            <a:t>) Sigortacılık</a:t>
          </a:r>
          <a:endParaRPr lang="en-US" sz="2000" b="1" kern="1200" dirty="0">
            <a:latin typeface="Calibri" panose="020F0502020204030204" pitchFamily="34" charset="0"/>
            <a:cs typeface="Calibri" panose="020F0502020204030204" pitchFamily="34" charset="0"/>
          </a:endParaRPr>
        </a:p>
      </dsp:txBody>
      <dsp:txXfrm>
        <a:off x="1273266" y="1589480"/>
        <a:ext cx="3088515" cy="928086"/>
      </dsp:txXfrm>
    </dsp:sp>
    <dsp:sp modelId="{16FF441D-D447-4399-8D51-A5EB220F426D}">
      <dsp:nvSpPr>
        <dsp:cNvPr id="0" name=""/>
        <dsp:cNvSpPr/>
      </dsp:nvSpPr>
      <dsp:spPr>
        <a:xfrm>
          <a:off x="1615646" y="2485455"/>
          <a:ext cx="2943639" cy="541094"/>
        </a:xfrm>
        <a:prstGeom prst="rect">
          <a:avLst/>
        </a:prstGeom>
        <a:solidFill>
          <a:srgbClr val="92D050">
            <a:alpha val="90000"/>
          </a:srgb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l" defTabSz="488950">
            <a:lnSpc>
              <a:spcPct val="90000"/>
            </a:lnSpc>
            <a:spcBef>
              <a:spcPct val="0"/>
            </a:spcBef>
            <a:spcAft>
              <a:spcPct val="35000"/>
            </a:spcAft>
          </a:pPr>
          <a:r>
            <a:rPr lang="tr-TR" sz="1100" b="1" kern="1200" dirty="0" smtClean="0"/>
            <a:t>    Sigorta İşlemi: UYGUN</a:t>
          </a:r>
        </a:p>
        <a:p>
          <a:pPr lvl="0" algn="l" defTabSz="488950">
            <a:lnSpc>
              <a:spcPct val="90000"/>
            </a:lnSpc>
            <a:spcBef>
              <a:spcPct val="0"/>
            </a:spcBef>
            <a:spcAft>
              <a:spcPct val="35000"/>
            </a:spcAft>
          </a:pPr>
          <a:r>
            <a:rPr lang="tr-TR" sz="1100" b="1" kern="1200" dirty="0" smtClean="0"/>
            <a:t>    Yatırım İşlemi: Faizsiz / UYGUN</a:t>
          </a:r>
        </a:p>
      </dsp:txBody>
      <dsp:txXfrm>
        <a:off x="1615646" y="2485455"/>
        <a:ext cx="2943639" cy="5410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51519-89A0-4353-B119-91842A368C39}" type="datetimeFigureOut">
              <a:rPr lang="tr-TR" smtClean="0"/>
              <a:t>10/11/2017</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72D26-F504-47B4-B9D1-94D254F82337}" type="slidenum">
              <a:rPr lang="tr-TR" smtClean="0"/>
              <a:t>‹#›</a:t>
            </a:fld>
            <a:endParaRPr lang="tr-TR"/>
          </a:p>
        </p:txBody>
      </p:sp>
    </p:spTree>
    <p:extLst>
      <p:ext uri="{BB962C8B-B14F-4D97-AF65-F5344CB8AC3E}">
        <p14:creationId xmlns:p14="http://schemas.microsoft.com/office/powerpoint/2010/main" val="312433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t>Hazreti Peygamber zamanında; bir kimse savaşta esir düşse kurtarılması için fidye, yanlışlıkla ve kasta benzer öldürülmelerde diyet, yaralamalarda ise </a:t>
            </a:r>
            <a:r>
              <a:rPr lang="tr-TR" sz="1200" dirty="0" err="1" smtClean="0"/>
              <a:t>erş</a:t>
            </a:r>
            <a:r>
              <a:rPr lang="tr-TR" sz="1200" dirty="0" smtClean="0"/>
              <a:t> adı verilen tazminatların ödenmesi gerekiyordu. Bu tazminatların miktarları çoğu zaman esir ve suçluların ödeme gücünü aştığından </a:t>
            </a:r>
            <a:r>
              <a:rPr lang="tr-TR" sz="1200" dirty="0" err="1" smtClean="0"/>
              <a:t>âkile</a:t>
            </a:r>
            <a:r>
              <a:rPr lang="tr-TR" sz="1200" dirty="0" smtClean="0"/>
              <a:t> sistemi kurulmuştur. Buna göre aynı kabilenin mensupları kabile bütçesi için para yardımı yapacak, buna karşılık ödeme gücünü aşan bir tazminatla karşılaşırsa bütçeden yardım bekleyecekti. İslami ilkelere ters düşmeyen birtakım sosyal sigorta ve yardımlaşma sandıklarının varlığının </a:t>
            </a:r>
            <a:r>
              <a:rPr lang="tr-TR" sz="1200" dirty="0" err="1" smtClean="0"/>
              <a:t>âkile</a:t>
            </a:r>
            <a:r>
              <a:rPr lang="tr-TR" sz="1200" dirty="0" smtClean="0"/>
              <a:t> yardımlaşmasının bir uzantısı mahiyetinde olduğu söylenebilir.</a:t>
            </a:r>
          </a:p>
          <a:p>
            <a:endParaRPr lang="tr-TR" dirty="0"/>
          </a:p>
        </p:txBody>
      </p:sp>
      <p:sp>
        <p:nvSpPr>
          <p:cNvPr id="4" name="Slide Number Placeholder 3"/>
          <p:cNvSpPr>
            <a:spLocks noGrp="1"/>
          </p:cNvSpPr>
          <p:nvPr>
            <p:ph type="sldNum" sz="quarter" idx="10"/>
          </p:nvPr>
        </p:nvSpPr>
        <p:spPr/>
        <p:txBody>
          <a:bodyPr/>
          <a:lstStyle/>
          <a:p>
            <a:fld id="{1AD72D26-F504-47B4-B9D1-94D254F82337}" type="slidenum">
              <a:rPr lang="tr-TR" smtClean="0"/>
              <a:t>16</a:t>
            </a:fld>
            <a:endParaRPr lang="tr-TR"/>
          </a:p>
        </p:txBody>
      </p:sp>
    </p:spTree>
    <p:extLst>
      <p:ext uri="{BB962C8B-B14F-4D97-AF65-F5344CB8AC3E}">
        <p14:creationId xmlns:p14="http://schemas.microsoft.com/office/powerpoint/2010/main" val="71523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t>Hazreti Peygamber zamanında; bir kimse savaşta esir düşse kurtarılması için fidye, yanlışlıkla ve kasta benzer öldürülmelerde diyet, yaralamalarda ise </a:t>
            </a:r>
            <a:r>
              <a:rPr lang="tr-TR" sz="1200" dirty="0" err="1" smtClean="0"/>
              <a:t>erş</a:t>
            </a:r>
            <a:r>
              <a:rPr lang="tr-TR" sz="1200" dirty="0" smtClean="0"/>
              <a:t> adı verilen tazminatların ödenmesi gerekiyordu. Bu tazminatların miktarları çoğu zaman esir ve suçluların ödeme gücünü aştığından </a:t>
            </a:r>
            <a:r>
              <a:rPr lang="tr-TR" sz="1200" dirty="0" err="1" smtClean="0"/>
              <a:t>âkile</a:t>
            </a:r>
            <a:r>
              <a:rPr lang="tr-TR" sz="1200" dirty="0" smtClean="0"/>
              <a:t> sistemi kurulmuştur. Buna göre aynı kabilenin mensupları kabile bütçesi için para yardımı yapacak, buna karşılık ödeme gücünü aşan bir tazminatla karşılaşırsa bütçeden yardım bekleyecekti. İslami ilkelere ters düşmeyen birtakım sosyal sigorta ve yardımlaşma sandıklarının varlığının </a:t>
            </a:r>
            <a:r>
              <a:rPr lang="tr-TR" sz="1200" dirty="0" err="1" smtClean="0"/>
              <a:t>âkile</a:t>
            </a:r>
            <a:r>
              <a:rPr lang="tr-TR" sz="1200" dirty="0" smtClean="0"/>
              <a:t> yardımlaşmasının bir uzantısı mahiyetinde olduğu söylenebilir.</a:t>
            </a:r>
          </a:p>
          <a:p>
            <a:endParaRPr lang="tr-TR" dirty="0"/>
          </a:p>
        </p:txBody>
      </p:sp>
      <p:sp>
        <p:nvSpPr>
          <p:cNvPr id="4" name="Slide Number Placeholder 3"/>
          <p:cNvSpPr>
            <a:spLocks noGrp="1"/>
          </p:cNvSpPr>
          <p:nvPr>
            <p:ph type="sldNum" sz="quarter" idx="10"/>
          </p:nvPr>
        </p:nvSpPr>
        <p:spPr/>
        <p:txBody>
          <a:bodyPr/>
          <a:lstStyle/>
          <a:p>
            <a:fld id="{1AD72D26-F504-47B4-B9D1-94D254F82337}" type="slidenum">
              <a:rPr lang="tr-TR" smtClean="0"/>
              <a:t>17</a:t>
            </a:fld>
            <a:endParaRPr lang="tr-TR"/>
          </a:p>
        </p:txBody>
      </p:sp>
    </p:spTree>
    <p:extLst>
      <p:ext uri="{BB962C8B-B14F-4D97-AF65-F5344CB8AC3E}">
        <p14:creationId xmlns:p14="http://schemas.microsoft.com/office/powerpoint/2010/main" val="154544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t>Hazreti Peygamber zamanında; bir kimse savaşta esir düşse kurtarılması için fidye, yanlışlıkla ve kasta benzer öldürülmelerde diyet, yaralamalarda ise </a:t>
            </a:r>
            <a:r>
              <a:rPr lang="tr-TR" sz="1200" dirty="0" err="1" smtClean="0"/>
              <a:t>erş</a:t>
            </a:r>
            <a:r>
              <a:rPr lang="tr-TR" sz="1200" dirty="0" smtClean="0"/>
              <a:t> adı verilen tazminatların ödenmesi gerekiyordu. Bu tazminatların miktarları çoğu zaman esir ve suçluların ödeme gücünü aştığından </a:t>
            </a:r>
            <a:r>
              <a:rPr lang="tr-TR" sz="1200" dirty="0" err="1" smtClean="0"/>
              <a:t>âkile</a:t>
            </a:r>
            <a:r>
              <a:rPr lang="tr-TR" sz="1200" dirty="0" smtClean="0"/>
              <a:t> sistemi kurulmuştur. Buna göre aynı kabilenin mensupları kabile bütçesi için para yardımı yapacak, buna karşılık ödeme gücünü aşan bir tazminatla karşılaşırsa bütçeden yardım bekleyecekti. İslami ilkelere ters düşmeyen birtakım sosyal sigorta ve yardımlaşma sandıklarının varlığının </a:t>
            </a:r>
            <a:r>
              <a:rPr lang="tr-TR" sz="1200" dirty="0" err="1" smtClean="0"/>
              <a:t>âkile</a:t>
            </a:r>
            <a:r>
              <a:rPr lang="tr-TR" sz="1200" dirty="0" smtClean="0"/>
              <a:t> yardımlaşmasının bir uzantısı mahiyetinde olduğu söylenebilir.</a:t>
            </a:r>
          </a:p>
          <a:p>
            <a:endParaRPr lang="tr-TR" dirty="0"/>
          </a:p>
        </p:txBody>
      </p:sp>
      <p:sp>
        <p:nvSpPr>
          <p:cNvPr id="4" name="Slide Number Placeholder 3"/>
          <p:cNvSpPr>
            <a:spLocks noGrp="1"/>
          </p:cNvSpPr>
          <p:nvPr>
            <p:ph type="sldNum" sz="quarter" idx="10"/>
          </p:nvPr>
        </p:nvSpPr>
        <p:spPr/>
        <p:txBody>
          <a:bodyPr/>
          <a:lstStyle/>
          <a:p>
            <a:fld id="{1AD72D26-F504-47B4-B9D1-94D254F82337}" type="slidenum">
              <a:rPr lang="tr-TR" smtClean="0"/>
              <a:t>18</a:t>
            </a:fld>
            <a:endParaRPr lang="tr-TR"/>
          </a:p>
        </p:txBody>
      </p:sp>
    </p:spTree>
    <p:extLst>
      <p:ext uri="{BB962C8B-B14F-4D97-AF65-F5344CB8AC3E}">
        <p14:creationId xmlns:p14="http://schemas.microsoft.com/office/powerpoint/2010/main" val="127605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kern="1200" dirty="0" err="1" smtClean="0">
                <a:solidFill>
                  <a:schemeClr val="tx1"/>
                </a:solidFill>
                <a:effectLst/>
                <a:latin typeface="+mn-lt"/>
                <a:ea typeface="+mn-ea"/>
                <a:cs typeface="+mn-cs"/>
              </a:rPr>
              <a:t>Meysir</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Gabar</a:t>
            </a:r>
            <a:r>
              <a:rPr lang="tr-TR" sz="1200" b="0" i="0" kern="1200" dirty="0" smtClean="0">
                <a:solidFill>
                  <a:schemeClr val="tx1"/>
                </a:solidFill>
                <a:effectLst/>
                <a:latin typeface="+mn-lt"/>
                <a:ea typeface="+mn-ea"/>
                <a:cs typeface="+mn-cs"/>
              </a:rPr>
              <a:t>. Örneğin, 100.000 TL değerindeki otomobilinizin kasko sigortasını bir geleneksel sigorta</a:t>
            </a:r>
            <a:br>
              <a:rPr lang="tr-TR" sz="1200" b="0" i="0" kern="1200" dirty="0" smtClean="0">
                <a:solidFill>
                  <a:schemeClr val="tx1"/>
                </a:solidFill>
                <a:effectLst/>
                <a:latin typeface="+mn-lt"/>
                <a:ea typeface="+mn-ea"/>
                <a:cs typeface="+mn-cs"/>
              </a:rPr>
            </a:br>
            <a:r>
              <a:rPr lang="tr-TR" sz="1200" b="0" i="0" kern="1200" dirty="0" smtClean="0">
                <a:solidFill>
                  <a:schemeClr val="tx1"/>
                </a:solidFill>
                <a:effectLst/>
                <a:latin typeface="+mn-lt"/>
                <a:ea typeface="+mn-ea"/>
                <a:cs typeface="+mn-cs"/>
              </a:rPr>
              <a:t>şirketine yaptırmak istediğinizde, bir yıllık zaman dilimi içerisinde otomobilinizin başına 100.000</a:t>
            </a:r>
            <a:br>
              <a:rPr lang="tr-TR" sz="1200" b="0" i="0" kern="1200" dirty="0" smtClean="0">
                <a:solidFill>
                  <a:schemeClr val="tx1"/>
                </a:solidFill>
                <a:effectLst/>
                <a:latin typeface="+mn-lt"/>
                <a:ea typeface="+mn-ea"/>
                <a:cs typeface="+mn-cs"/>
              </a:rPr>
            </a:br>
            <a:r>
              <a:rPr lang="tr-TR" sz="1200" b="0" i="0" kern="1200" dirty="0" smtClean="0">
                <a:solidFill>
                  <a:schemeClr val="tx1"/>
                </a:solidFill>
                <a:effectLst/>
                <a:latin typeface="+mn-lt"/>
                <a:ea typeface="+mn-ea"/>
                <a:cs typeface="+mn-cs"/>
              </a:rPr>
              <a:t>TL’ye kadar gelebilecek risklere karşılık 5.000 TL’lik bir bedel istenecektir. Geleneksel sigorta</a:t>
            </a:r>
            <a:br>
              <a:rPr lang="tr-TR" sz="1200" b="0" i="0" kern="1200" dirty="0" smtClean="0">
                <a:solidFill>
                  <a:schemeClr val="tx1"/>
                </a:solidFill>
                <a:effectLst/>
                <a:latin typeface="+mn-lt"/>
                <a:ea typeface="+mn-ea"/>
                <a:cs typeface="+mn-cs"/>
              </a:rPr>
            </a:br>
            <a:r>
              <a:rPr lang="tr-TR" sz="1200" b="0" i="0" kern="1200" dirty="0" smtClean="0">
                <a:solidFill>
                  <a:schemeClr val="tx1"/>
                </a:solidFill>
                <a:effectLst/>
                <a:latin typeface="+mn-lt"/>
                <a:ea typeface="+mn-ea"/>
                <a:cs typeface="+mn-cs"/>
              </a:rPr>
              <a:t>şirketinin otomobil sahibi olan müşterisine söylediği şey aslında </a:t>
            </a:r>
            <a:r>
              <a:rPr lang="tr-TR" sz="1200" b="0" i="1" kern="1200" dirty="0" smtClean="0">
                <a:solidFill>
                  <a:schemeClr val="tx1"/>
                </a:solidFill>
                <a:effectLst/>
                <a:latin typeface="+mn-lt"/>
                <a:ea typeface="+mn-ea"/>
                <a:cs typeface="+mn-cs"/>
              </a:rPr>
              <a:t>“bir yıl içinde otomobilinin başına</a:t>
            </a:r>
            <a:br>
              <a:rPr lang="tr-TR" sz="1200" b="0" i="1" kern="1200" dirty="0" smtClean="0">
                <a:solidFill>
                  <a:schemeClr val="tx1"/>
                </a:solidFill>
                <a:effectLst/>
                <a:latin typeface="+mn-lt"/>
                <a:ea typeface="+mn-ea"/>
                <a:cs typeface="+mn-cs"/>
              </a:rPr>
            </a:br>
            <a:r>
              <a:rPr lang="tr-TR" sz="1200" b="0" i="1" kern="1200" dirty="0" smtClean="0">
                <a:solidFill>
                  <a:schemeClr val="tx1"/>
                </a:solidFill>
                <a:effectLst/>
                <a:latin typeface="+mn-lt"/>
                <a:ea typeface="+mn-ea"/>
                <a:cs typeface="+mn-cs"/>
              </a:rPr>
              <a:t>bir şey gelirse 100.000 TL’ye kadar risk benim, gelmezse bu 5.000 TL benim. 5.000-TL/100.000-</a:t>
            </a:r>
            <a:br>
              <a:rPr lang="tr-TR" sz="1200" b="0" i="1" kern="1200" dirty="0" smtClean="0">
                <a:solidFill>
                  <a:schemeClr val="tx1"/>
                </a:solidFill>
                <a:effectLst/>
                <a:latin typeface="+mn-lt"/>
                <a:ea typeface="+mn-ea"/>
                <a:cs typeface="+mn-cs"/>
              </a:rPr>
            </a:br>
            <a:r>
              <a:rPr lang="tr-TR" sz="1200" b="0" i="1" kern="1200" dirty="0" smtClean="0">
                <a:solidFill>
                  <a:schemeClr val="tx1"/>
                </a:solidFill>
                <a:effectLst/>
                <a:latin typeface="+mn-lt"/>
                <a:ea typeface="+mn-ea"/>
                <a:cs typeface="+mn-cs"/>
              </a:rPr>
              <a:t>TL=1/20, 1’e 20, var mısın, yok musun?” </a:t>
            </a:r>
            <a:r>
              <a:rPr lang="tr-TR" sz="1200" b="0" i="0" kern="1200" dirty="0" smtClean="0">
                <a:solidFill>
                  <a:schemeClr val="tx1"/>
                </a:solidFill>
                <a:effectLst/>
                <a:latin typeface="+mn-lt"/>
                <a:ea typeface="+mn-ea"/>
                <a:cs typeface="+mn-cs"/>
              </a:rPr>
              <a:t>şeklindeki bir </a:t>
            </a:r>
            <a:r>
              <a:rPr lang="tr-TR" sz="1200" b="0" i="1" kern="1200" dirty="0" smtClean="0">
                <a:solidFill>
                  <a:schemeClr val="tx1"/>
                </a:solidFill>
                <a:effectLst/>
                <a:latin typeface="+mn-lt"/>
                <a:ea typeface="+mn-ea"/>
                <a:cs typeface="+mn-cs"/>
              </a:rPr>
              <a:t>“bahis </a:t>
            </a:r>
            <a:r>
              <a:rPr lang="tr-TR" sz="1200" b="0" i="1" kern="1200" dirty="0" err="1" smtClean="0">
                <a:solidFill>
                  <a:schemeClr val="tx1"/>
                </a:solidFill>
                <a:effectLst/>
                <a:latin typeface="+mn-lt"/>
                <a:ea typeface="+mn-ea"/>
                <a:cs typeface="+mn-cs"/>
              </a:rPr>
              <a:t>oyunu”</a:t>
            </a:r>
            <a:r>
              <a:rPr lang="tr-TR" sz="1200" b="0" i="0" kern="1200" dirty="0" err="1" smtClean="0">
                <a:solidFill>
                  <a:schemeClr val="tx1"/>
                </a:solidFill>
                <a:effectLst/>
                <a:latin typeface="+mn-lt"/>
                <a:ea typeface="+mn-ea"/>
                <a:cs typeface="+mn-cs"/>
              </a:rPr>
              <a:t>ndan</a:t>
            </a:r>
            <a:r>
              <a:rPr lang="tr-TR" sz="1200" b="0" i="0" kern="1200" dirty="0" smtClean="0">
                <a:solidFill>
                  <a:schemeClr val="tx1"/>
                </a:solidFill>
                <a:effectLst/>
                <a:latin typeface="+mn-lt"/>
                <a:ea typeface="+mn-ea"/>
                <a:cs typeface="+mn-cs"/>
              </a:rPr>
              <a:t> başka bir şey değildir.</a:t>
            </a:r>
            <a:r>
              <a:rPr lang="tr-TR" dirty="0" smtClean="0"/>
              <a:t> </a:t>
            </a:r>
            <a:br>
              <a:rPr lang="tr-TR" dirty="0" smtClean="0"/>
            </a:br>
            <a:endParaRPr lang="tr-TR" dirty="0"/>
          </a:p>
        </p:txBody>
      </p:sp>
      <p:sp>
        <p:nvSpPr>
          <p:cNvPr id="4" name="Slide Number Placeholder 3"/>
          <p:cNvSpPr>
            <a:spLocks noGrp="1"/>
          </p:cNvSpPr>
          <p:nvPr>
            <p:ph type="sldNum" sz="quarter" idx="10"/>
          </p:nvPr>
        </p:nvSpPr>
        <p:spPr/>
        <p:txBody>
          <a:bodyPr/>
          <a:lstStyle/>
          <a:p>
            <a:fld id="{1AD72D26-F504-47B4-B9D1-94D254F82337}" type="slidenum">
              <a:rPr lang="tr-TR" smtClean="0"/>
              <a:t>22</a:t>
            </a:fld>
            <a:endParaRPr lang="tr-TR"/>
          </a:p>
        </p:txBody>
      </p:sp>
    </p:spTree>
    <p:extLst>
      <p:ext uri="{BB962C8B-B14F-4D97-AF65-F5344CB8AC3E}">
        <p14:creationId xmlns:p14="http://schemas.microsoft.com/office/powerpoint/2010/main" val="91102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AD72D26-F504-47B4-B9D1-94D254F82337}" type="slidenum">
              <a:rPr lang="tr-TR" smtClean="0"/>
              <a:t>34</a:t>
            </a:fld>
            <a:endParaRPr lang="tr-TR"/>
          </a:p>
        </p:txBody>
      </p:sp>
    </p:spTree>
    <p:extLst>
      <p:ext uri="{BB962C8B-B14F-4D97-AF65-F5344CB8AC3E}">
        <p14:creationId xmlns:p14="http://schemas.microsoft.com/office/powerpoint/2010/main" val="152139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AD72D26-F504-47B4-B9D1-94D254F82337}" type="slidenum">
              <a:rPr lang="tr-TR" smtClean="0"/>
              <a:t>40</a:t>
            </a:fld>
            <a:endParaRPr lang="tr-TR"/>
          </a:p>
        </p:txBody>
      </p:sp>
    </p:spTree>
    <p:extLst>
      <p:ext uri="{BB962C8B-B14F-4D97-AF65-F5344CB8AC3E}">
        <p14:creationId xmlns:p14="http://schemas.microsoft.com/office/powerpoint/2010/main" val="38617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A12983-035C-41DD-915F-E1A6A870D1A9}"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99051061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A12983-035C-41DD-915F-E1A6A870D1A9}"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99300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A12983-035C-41DD-915F-E1A6A870D1A9}"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90812C-D148-41A9-AA9E-E63545E03D8E}"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7860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A12983-035C-41DD-915F-E1A6A870D1A9}"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2973669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A12983-035C-41DD-915F-E1A6A870D1A9}"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90812C-D148-41A9-AA9E-E63545E03D8E}"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7179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A12983-035C-41DD-915F-E1A6A870D1A9}"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329121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A12983-035C-41DD-915F-E1A6A870D1A9}"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280734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A12983-035C-41DD-915F-E1A6A870D1A9}"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116016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A12983-035C-41DD-915F-E1A6A870D1A9}"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69140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A12983-035C-41DD-915F-E1A6A870D1A9}"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324224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A12983-035C-41DD-915F-E1A6A870D1A9}" type="datetimeFigureOut">
              <a:rPr lang="tr-TR" smtClean="0"/>
              <a:t>10/11/2017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263247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A12983-035C-41DD-915F-E1A6A870D1A9}" type="datetimeFigureOut">
              <a:rPr lang="tr-TR" smtClean="0"/>
              <a:t>10/11/2017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425005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A12983-035C-41DD-915F-E1A6A870D1A9}" type="datetimeFigureOut">
              <a:rPr lang="tr-TR" smtClean="0"/>
              <a:t>10/11/2017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2253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12983-035C-41DD-915F-E1A6A870D1A9}" type="datetimeFigureOut">
              <a:rPr lang="tr-TR" smtClean="0"/>
              <a:t>10/11/2017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288913368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A12983-035C-41DD-915F-E1A6A870D1A9}" type="datetimeFigureOut">
              <a:rPr lang="tr-TR" smtClean="0"/>
              <a:t>10/11/2017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41311481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0A12983-035C-41DD-915F-E1A6A870D1A9}" type="datetimeFigureOut">
              <a:rPr lang="tr-TR" smtClean="0"/>
              <a:t>10/11/2017</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90812C-D148-41A9-AA9E-E63545E03D8E}" type="slidenum">
              <a:rPr lang="tr-TR" smtClean="0"/>
              <a:t>‹#›</a:t>
            </a:fld>
            <a:endParaRPr lang="tr-TR"/>
          </a:p>
        </p:txBody>
      </p:sp>
    </p:spTree>
    <p:extLst>
      <p:ext uri="{BB962C8B-B14F-4D97-AF65-F5344CB8AC3E}">
        <p14:creationId xmlns:p14="http://schemas.microsoft.com/office/powerpoint/2010/main" val="292772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A12983-035C-41DD-915F-E1A6A870D1A9}" type="datetimeFigureOut">
              <a:rPr lang="tr-TR" smtClean="0"/>
              <a:t>10/11/2017</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090812C-D148-41A9-AA9E-E63545E03D8E}" type="slidenum">
              <a:rPr lang="tr-TR" smtClean="0"/>
              <a:t>‹#›</a:t>
            </a:fld>
            <a:endParaRPr lang="tr-TR"/>
          </a:p>
        </p:txBody>
      </p:sp>
    </p:spTree>
    <p:extLst>
      <p:ext uri="{BB962C8B-B14F-4D97-AF65-F5344CB8AC3E}">
        <p14:creationId xmlns:p14="http://schemas.microsoft.com/office/powerpoint/2010/main" val="1577830412"/>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59313">
              <a:srgbClr val="83BED5"/>
            </a:gs>
            <a:gs pos="43000">
              <a:srgbClr val="62ACCA"/>
            </a:gs>
            <a:gs pos="0">
              <a:schemeClr val="accent1">
                <a:lumMod val="0"/>
                <a:lumOff val="100000"/>
              </a:schemeClr>
            </a:gs>
            <a:gs pos="97000">
              <a:schemeClr val="accent1">
                <a:lumMod val="1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36873" y="674255"/>
            <a:ext cx="4525818" cy="5504872"/>
          </a:xfrm>
          <a:blipFill dpi="0" rotWithShape="1">
            <a:blip r:embed="rId2"/>
            <a:srcRect/>
            <a:tile tx="0" ty="0" sx="100000" sy="100000" flip="none" algn="tl"/>
          </a:blipFill>
          <a:effectLst>
            <a:glow rad="127000">
              <a:schemeClr val="accent1"/>
            </a:glow>
            <a:outerShdw blurRad="50800" dist="38100" dir="8100000" algn="tr" rotWithShape="0">
              <a:prstClr val="black">
                <a:alpha val="40000"/>
              </a:prstClr>
            </a:outerShdw>
          </a:effectLst>
        </p:spPr>
        <p:txBody>
          <a:bodyPr anchor="ctr">
            <a:normAutofit/>
          </a:bodyPr>
          <a:lstStyle/>
          <a:p>
            <a:pPr algn="ctr"/>
            <a:r>
              <a:rPr lang="tr-TR" sz="3600" b="1" dirty="0">
                <a:solidFill>
                  <a:schemeClr val="accent1">
                    <a:lumMod val="50000"/>
                  </a:schemeClr>
                </a:solidFill>
              </a:rPr>
              <a:t>TEKÂFÜL SİSTEMİ</a:t>
            </a:r>
            <a:br>
              <a:rPr lang="tr-TR" sz="3600" b="1" dirty="0">
                <a:solidFill>
                  <a:schemeClr val="accent1">
                    <a:lumMod val="50000"/>
                  </a:schemeClr>
                </a:solidFill>
              </a:rPr>
            </a:br>
            <a:r>
              <a:rPr lang="tr-TR" sz="4000" b="1" dirty="0">
                <a:solidFill>
                  <a:schemeClr val="accent1">
                    <a:lumMod val="50000"/>
                  </a:schemeClr>
                </a:solidFill>
              </a:rPr>
              <a:t/>
            </a:r>
            <a:br>
              <a:rPr lang="tr-TR" sz="4000" b="1" dirty="0">
                <a:solidFill>
                  <a:schemeClr val="accent1">
                    <a:lumMod val="50000"/>
                  </a:schemeClr>
                </a:solidFill>
              </a:rPr>
            </a:br>
            <a:r>
              <a:rPr lang="tr-TR" sz="3600" b="1" dirty="0">
                <a:solidFill>
                  <a:schemeClr val="accent1">
                    <a:lumMod val="50000"/>
                  </a:schemeClr>
                </a:solidFill>
              </a:rPr>
              <a:t>(İslami Sigortacılık) (</a:t>
            </a:r>
            <a:r>
              <a:rPr lang="tr-TR" sz="3200" b="1" dirty="0">
                <a:solidFill>
                  <a:schemeClr val="accent1">
                    <a:lumMod val="50000"/>
                  </a:schemeClr>
                </a:solidFill>
              </a:rPr>
              <a:t>Katılım Sigortacılığı )</a:t>
            </a:r>
            <a:r>
              <a:rPr lang="tr-TR" sz="3600" b="1" dirty="0">
                <a:solidFill>
                  <a:schemeClr val="accent1">
                    <a:lumMod val="50000"/>
                  </a:schemeClr>
                </a:solidFill>
              </a:rPr>
              <a:t/>
            </a:r>
            <a:br>
              <a:rPr lang="tr-TR" sz="3600" b="1" dirty="0">
                <a:solidFill>
                  <a:schemeClr val="accent1">
                    <a:lumMod val="50000"/>
                  </a:schemeClr>
                </a:solidFill>
              </a:rPr>
            </a:br>
            <a:r>
              <a:rPr lang="tr-TR" sz="3600" b="1" dirty="0" smtClean="0">
                <a:solidFill>
                  <a:schemeClr val="accent1">
                    <a:lumMod val="50000"/>
                  </a:schemeClr>
                </a:solidFill>
              </a:rPr>
              <a:t/>
            </a:r>
            <a:br>
              <a:rPr lang="tr-TR" sz="3600" b="1" dirty="0" smtClean="0">
                <a:solidFill>
                  <a:schemeClr val="accent1">
                    <a:lumMod val="50000"/>
                  </a:schemeClr>
                </a:solidFill>
              </a:rPr>
            </a:br>
            <a:endParaRPr lang="tr-TR" sz="3600" b="1" dirty="0">
              <a:solidFill>
                <a:schemeClr val="accent1">
                  <a:lumMod val="50000"/>
                </a:schemeClr>
              </a:solidFill>
            </a:endParaRPr>
          </a:p>
        </p:txBody>
      </p:sp>
      <p:sp>
        <p:nvSpPr>
          <p:cNvPr id="3" name="Subtitle 2"/>
          <p:cNvSpPr>
            <a:spLocks noGrp="1"/>
          </p:cNvSpPr>
          <p:nvPr>
            <p:ph type="subTitle" idx="1"/>
          </p:nvPr>
        </p:nvSpPr>
        <p:spPr>
          <a:xfrm>
            <a:off x="0" y="5098473"/>
            <a:ext cx="2854036" cy="1267427"/>
          </a:xfrm>
        </p:spPr>
        <p:txBody>
          <a:bodyPr>
            <a:normAutofit/>
          </a:bodyPr>
          <a:lstStyle/>
          <a:p>
            <a:endParaRPr lang="tr-TR" dirty="0" smtClean="0"/>
          </a:p>
          <a:p>
            <a:r>
              <a:rPr lang="tr-TR" sz="3200" b="1" dirty="0" smtClean="0">
                <a:solidFill>
                  <a:schemeClr val="bg1"/>
                </a:solidFill>
              </a:rPr>
              <a:t>Veysel ALADA</a:t>
            </a:r>
          </a:p>
          <a:p>
            <a:endParaRPr lang="tr-TR" b="1" dirty="0">
              <a:solidFill>
                <a:schemeClr val="accent5">
                  <a:lumMod val="75000"/>
                </a:schemeClr>
              </a:solidFill>
            </a:endParaRPr>
          </a:p>
        </p:txBody>
      </p:sp>
      <p:pic>
        <p:nvPicPr>
          <p:cNvPr id="4" name="Picture 3"/>
          <p:cNvPicPr>
            <a:picLocks noChangeAspect="1"/>
          </p:cNvPicPr>
          <p:nvPr/>
        </p:nvPicPr>
        <p:blipFill>
          <a:blip r:embed="rId3"/>
          <a:stretch>
            <a:fillRect/>
          </a:stretch>
        </p:blipFill>
        <p:spPr>
          <a:xfrm rot="21117581">
            <a:off x="595446" y="1077514"/>
            <a:ext cx="6030974" cy="3767380"/>
          </a:xfrm>
          <a:prstGeom prst="ellipse">
            <a:avLst/>
          </a:prstGeom>
          <a:ln>
            <a:noFill/>
          </a:ln>
          <a:effectLst>
            <a:softEdge rad="112500"/>
          </a:effectLst>
        </p:spPr>
      </p:pic>
    </p:spTree>
    <p:extLst>
      <p:ext uri="{BB962C8B-B14F-4D97-AF65-F5344CB8AC3E}">
        <p14:creationId xmlns:p14="http://schemas.microsoft.com/office/powerpoint/2010/main" val="3095430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092" y="1454331"/>
            <a:ext cx="9666514" cy="5190309"/>
          </a:xfrm>
        </p:spPr>
        <p:txBody>
          <a:bodyPr>
            <a:normAutofit fontScale="92500"/>
          </a:bodyPr>
          <a:lstStyle/>
          <a:p>
            <a:r>
              <a:rPr lang="tr-TR" sz="1900" dirty="0" smtClean="0">
                <a:solidFill>
                  <a:schemeClr val="tx1"/>
                </a:solidFill>
                <a:latin typeface="Calibri" panose="020F0502020204030204" pitchFamily="34" charset="0"/>
                <a:cs typeface="Calibri" panose="020F0502020204030204" pitchFamily="34" charset="0"/>
              </a:rPr>
              <a:t>Kooperatif </a:t>
            </a:r>
            <a:r>
              <a:rPr lang="tr-TR" sz="1900" dirty="0">
                <a:solidFill>
                  <a:schemeClr val="tx1"/>
                </a:solidFill>
                <a:latin typeface="Calibri" panose="020F0502020204030204" pitchFamily="34" charset="0"/>
                <a:cs typeface="Calibri" panose="020F0502020204030204" pitchFamily="34" charset="0"/>
              </a:rPr>
              <a:t>kelime anlamı itibariyle “Ortaklarının gereksinimlerini uygun</a:t>
            </a:r>
            <a:br>
              <a:rPr lang="tr-TR" sz="1900" dirty="0">
                <a:solidFill>
                  <a:schemeClr val="tx1"/>
                </a:solidFill>
                <a:latin typeface="Calibri" panose="020F0502020204030204" pitchFamily="34" charset="0"/>
                <a:cs typeface="Calibri" panose="020F0502020204030204" pitchFamily="34" charset="0"/>
              </a:rPr>
            </a:br>
            <a:r>
              <a:rPr lang="tr-TR" sz="1900" dirty="0">
                <a:solidFill>
                  <a:schemeClr val="tx1"/>
                </a:solidFill>
                <a:latin typeface="Calibri" panose="020F0502020204030204" pitchFamily="34" charset="0"/>
                <a:cs typeface="Calibri" panose="020F0502020204030204" pitchFamily="34" charset="0"/>
              </a:rPr>
              <a:t>şartlarda elde etmelerini sağlamak amacıyla kurulan birlik.” </a:t>
            </a:r>
            <a:r>
              <a:rPr lang="tr-TR" sz="1900" dirty="0" smtClean="0">
                <a:solidFill>
                  <a:schemeClr val="tx1"/>
                </a:solidFill>
                <a:latin typeface="Calibri" panose="020F0502020204030204" pitchFamily="34" charset="0"/>
                <a:cs typeface="Calibri" panose="020F0502020204030204" pitchFamily="34" charset="0"/>
              </a:rPr>
              <a:t>olarak tanımlanabilir.</a:t>
            </a:r>
          </a:p>
          <a:p>
            <a:pPr marL="0" indent="0">
              <a:buNone/>
            </a:pPr>
            <a:endParaRPr lang="tr-TR" sz="1900" dirty="0">
              <a:solidFill>
                <a:schemeClr val="tx1"/>
              </a:solidFill>
              <a:latin typeface="Calibri" panose="020F0502020204030204" pitchFamily="34" charset="0"/>
              <a:cs typeface="Calibri" panose="020F0502020204030204" pitchFamily="34" charset="0"/>
            </a:endParaRPr>
          </a:p>
          <a:p>
            <a:r>
              <a:rPr lang="tr-TR" sz="1900" dirty="0" smtClean="0">
                <a:solidFill>
                  <a:schemeClr val="tx1"/>
                </a:solidFill>
                <a:latin typeface="Calibri" panose="020F0502020204030204" pitchFamily="34" charset="0"/>
                <a:cs typeface="Calibri" panose="020F0502020204030204" pitchFamily="34" charset="0"/>
              </a:rPr>
              <a:t>Kooperatif </a:t>
            </a:r>
            <a:r>
              <a:rPr lang="tr-TR" sz="1900" dirty="0">
                <a:solidFill>
                  <a:schemeClr val="tx1"/>
                </a:solidFill>
                <a:latin typeface="Calibri" panose="020F0502020204030204" pitchFamily="34" charset="0"/>
                <a:cs typeface="Calibri" panose="020F0502020204030204" pitchFamily="34" charset="0"/>
              </a:rPr>
              <a:t>sigortacılığı: </a:t>
            </a:r>
            <a:endParaRPr lang="tr-TR" sz="1900" dirty="0" smtClean="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tr-TR" sz="1700" dirty="0" smtClean="0">
                <a:solidFill>
                  <a:schemeClr val="tx1"/>
                </a:solidFill>
                <a:latin typeface="Calibri" panose="020F0502020204030204" pitchFamily="34" charset="0"/>
                <a:cs typeface="Calibri" panose="020F0502020204030204" pitchFamily="34" charset="0"/>
              </a:rPr>
              <a:t>benzer </a:t>
            </a:r>
            <a:r>
              <a:rPr lang="tr-TR" sz="1700" dirty="0">
                <a:solidFill>
                  <a:schemeClr val="tx1"/>
                </a:solidFill>
                <a:latin typeface="Calibri" panose="020F0502020204030204" pitchFamily="34" charset="0"/>
                <a:cs typeface="Calibri" panose="020F0502020204030204" pitchFamily="34" charset="0"/>
              </a:rPr>
              <a:t>ve/veya aynı risklere </a:t>
            </a:r>
            <a:r>
              <a:rPr lang="tr-TR" sz="1700" dirty="0" smtClean="0">
                <a:solidFill>
                  <a:schemeClr val="tx1"/>
                </a:solidFill>
                <a:latin typeface="Calibri" panose="020F0502020204030204" pitchFamily="34" charset="0"/>
                <a:cs typeface="Calibri" panose="020F0502020204030204" pitchFamily="34" charset="0"/>
              </a:rPr>
              <a:t>sahip bireylerin </a:t>
            </a:r>
            <a:r>
              <a:rPr lang="tr-TR" sz="1700" dirty="0">
                <a:solidFill>
                  <a:schemeClr val="tx1"/>
                </a:solidFill>
                <a:latin typeface="Calibri" panose="020F0502020204030204" pitchFamily="34" charset="0"/>
                <a:cs typeface="Calibri" panose="020F0502020204030204" pitchFamily="34" charset="0"/>
              </a:rPr>
              <a:t>bir araya </a:t>
            </a:r>
            <a:r>
              <a:rPr lang="tr-TR" sz="1700" dirty="0" smtClean="0">
                <a:solidFill>
                  <a:schemeClr val="tx1"/>
                </a:solidFill>
                <a:latin typeface="Calibri" panose="020F0502020204030204" pitchFamily="34" charset="0"/>
                <a:cs typeface="Calibri" panose="020F0502020204030204" pitchFamily="34" charset="0"/>
              </a:rPr>
              <a:t>gelerek </a:t>
            </a:r>
            <a:r>
              <a:rPr lang="tr-TR" sz="1700" dirty="0">
                <a:solidFill>
                  <a:schemeClr val="tx1"/>
                </a:solidFill>
                <a:latin typeface="Calibri" panose="020F0502020204030204" pitchFamily="34" charset="0"/>
                <a:cs typeface="Calibri" panose="020F0502020204030204" pitchFamily="34" charset="0"/>
              </a:rPr>
              <a:t>bir kooperatif çatısı altında, </a:t>
            </a:r>
            <a:endParaRPr lang="tr-TR" sz="1700" dirty="0" smtClean="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tr-TR" sz="1700" dirty="0" smtClean="0">
                <a:solidFill>
                  <a:schemeClr val="tx1"/>
                </a:solidFill>
                <a:latin typeface="Calibri" panose="020F0502020204030204" pitchFamily="34" charset="0"/>
                <a:cs typeface="Calibri" panose="020F0502020204030204" pitchFamily="34" charset="0"/>
              </a:rPr>
              <a:t>eşit </a:t>
            </a:r>
            <a:r>
              <a:rPr lang="tr-TR" sz="1700" dirty="0">
                <a:solidFill>
                  <a:schemeClr val="tx1"/>
                </a:solidFill>
                <a:latin typeface="Calibri" panose="020F0502020204030204" pitchFamily="34" charset="0"/>
                <a:cs typeface="Calibri" panose="020F0502020204030204" pitchFamily="34" charset="0"/>
              </a:rPr>
              <a:t>miktarda </a:t>
            </a:r>
            <a:r>
              <a:rPr lang="tr-TR" sz="1700" dirty="0" smtClean="0">
                <a:solidFill>
                  <a:schemeClr val="tx1"/>
                </a:solidFill>
                <a:latin typeface="Calibri" panose="020F0502020204030204" pitchFamily="34" charset="0"/>
                <a:cs typeface="Calibri" panose="020F0502020204030204" pitchFamily="34" charset="0"/>
              </a:rPr>
              <a:t>ödeme yaparak </a:t>
            </a:r>
            <a:r>
              <a:rPr lang="tr-TR" sz="1700" dirty="0">
                <a:solidFill>
                  <a:schemeClr val="tx1"/>
                </a:solidFill>
                <a:latin typeface="Calibri" panose="020F0502020204030204" pitchFamily="34" charset="0"/>
                <a:cs typeface="Calibri" panose="020F0502020204030204" pitchFamily="34" charset="0"/>
              </a:rPr>
              <a:t>oluşturdukları sermaye ile </a:t>
            </a:r>
            <a:r>
              <a:rPr lang="tr-TR" sz="1700" dirty="0" smtClean="0">
                <a:solidFill>
                  <a:schemeClr val="tx1"/>
                </a:solidFill>
                <a:latin typeface="Calibri" panose="020F0502020204030204" pitchFamily="34" charset="0"/>
                <a:cs typeface="Calibri" panose="020F0502020204030204" pitchFamily="34" charset="0"/>
              </a:rPr>
              <a:t>sigortacılık kurallarına </a:t>
            </a:r>
            <a:r>
              <a:rPr lang="tr-TR" sz="1700" dirty="0">
                <a:solidFill>
                  <a:schemeClr val="tx1"/>
                </a:solidFill>
                <a:latin typeface="Calibri" panose="020F0502020204030204" pitchFamily="34" charset="0"/>
                <a:cs typeface="Calibri" panose="020F0502020204030204" pitchFamily="34" charset="0"/>
              </a:rPr>
              <a:t>uygun </a:t>
            </a:r>
            <a:r>
              <a:rPr lang="tr-TR" sz="1700" dirty="0" smtClean="0">
                <a:solidFill>
                  <a:schemeClr val="tx1"/>
                </a:solidFill>
                <a:latin typeface="Calibri" panose="020F0502020204030204" pitchFamily="34" charset="0"/>
                <a:cs typeface="Calibri" panose="020F0502020204030204" pitchFamily="34" charset="0"/>
              </a:rPr>
              <a:t>şekilde yürütülen</a:t>
            </a:r>
            <a:r>
              <a:rPr lang="tr-TR" sz="1700" dirty="0">
                <a:solidFill>
                  <a:schemeClr val="tx1"/>
                </a:solidFill>
                <a:latin typeface="Calibri" panose="020F0502020204030204" pitchFamily="34" charset="0"/>
                <a:cs typeface="Calibri" panose="020F0502020204030204" pitchFamily="34" charset="0"/>
              </a:rPr>
              <a:t>, </a:t>
            </a:r>
            <a:endParaRPr lang="tr-TR" sz="1700" dirty="0" smtClean="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tr-TR" sz="1700" dirty="0" smtClean="0">
                <a:solidFill>
                  <a:schemeClr val="tx1"/>
                </a:solidFill>
                <a:latin typeface="Calibri" panose="020F0502020204030204" pitchFamily="34" charset="0"/>
                <a:cs typeface="Calibri" panose="020F0502020204030204" pitchFamily="34" charset="0"/>
              </a:rPr>
              <a:t>tazminat </a:t>
            </a:r>
            <a:r>
              <a:rPr lang="tr-TR" sz="1700" dirty="0">
                <a:solidFill>
                  <a:schemeClr val="tx1"/>
                </a:solidFill>
                <a:latin typeface="Calibri" panose="020F0502020204030204" pitchFamily="34" charset="0"/>
                <a:cs typeface="Calibri" panose="020F0502020204030204" pitchFamily="34" charset="0"/>
              </a:rPr>
              <a:t>ve masraflar düşüldükten sonra kalan sermayenin </a:t>
            </a:r>
            <a:r>
              <a:rPr lang="tr-TR" sz="1700" dirty="0" smtClean="0">
                <a:solidFill>
                  <a:schemeClr val="tx1"/>
                </a:solidFill>
                <a:latin typeface="Calibri" panose="020F0502020204030204" pitchFamily="34" charset="0"/>
                <a:cs typeface="Calibri" panose="020F0502020204030204" pitchFamily="34" charset="0"/>
              </a:rPr>
              <a:t>de sermayeye </a:t>
            </a:r>
            <a:r>
              <a:rPr lang="tr-TR" sz="1700" dirty="0">
                <a:solidFill>
                  <a:schemeClr val="tx1"/>
                </a:solidFill>
                <a:latin typeface="Calibri" panose="020F0502020204030204" pitchFamily="34" charset="0"/>
                <a:cs typeface="Calibri" panose="020F0502020204030204" pitchFamily="34" charset="0"/>
              </a:rPr>
              <a:t>katılarak ya da ortaklarına </a:t>
            </a:r>
            <a:r>
              <a:rPr lang="tr-TR" sz="1700" dirty="0" smtClean="0">
                <a:solidFill>
                  <a:schemeClr val="tx1"/>
                </a:solidFill>
                <a:latin typeface="Calibri" panose="020F0502020204030204" pitchFamily="34" charset="0"/>
                <a:cs typeface="Calibri" panose="020F0502020204030204" pitchFamily="34" charset="0"/>
              </a:rPr>
              <a:t>dağıtılarak,</a:t>
            </a:r>
          </a:p>
          <a:p>
            <a:pPr marL="457200" lvl="1" indent="0">
              <a:buNone/>
            </a:pPr>
            <a:r>
              <a:rPr lang="tr-TR" sz="1900" dirty="0" smtClean="0">
                <a:solidFill>
                  <a:schemeClr val="tx1"/>
                </a:solidFill>
                <a:latin typeface="Calibri" panose="020F0502020204030204" pitchFamily="34" charset="0"/>
                <a:cs typeface="Calibri" panose="020F0502020204030204" pitchFamily="34" charset="0"/>
              </a:rPr>
              <a:t>işlemlerin yürütüldüğü sigortacılık </a:t>
            </a:r>
            <a:r>
              <a:rPr lang="tr-TR" sz="1900" dirty="0">
                <a:solidFill>
                  <a:schemeClr val="tx1"/>
                </a:solidFill>
                <a:latin typeface="Calibri" panose="020F0502020204030204" pitchFamily="34" charset="0"/>
                <a:cs typeface="Calibri" panose="020F0502020204030204" pitchFamily="34" charset="0"/>
              </a:rPr>
              <a:t>şeklidir. </a:t>
            </a:r>
            <a:br>
              <a:rPr lang="tr-TR" sz="1900" dirty="0">
                <a:solidFill>
                  <a:schemeClr val="tx1"/>
                </a:solidFill>
                <a:latin typeface="Calibri" panose="020F0502020204030204" pitchFamily="34" charset="0"/>
                <a:cs typeface="Calibri" panose="020F0502020204030204" pitchFamily="34" charset="0"/>
              </a:rPr>
            </a:br>
            <a:endParaRPr lang="tr-TR" sz="1900" dirty="0">
              <a:solidFill>
                <a:schemeClr val="tx1"/>
              </a:solidFill>
              <a:latin typeface="Calibri" panose="020F0502020204030204" pitchFamily="34" charset="0"/>
              <a:cs typeface="Calibri" panose="020F0502020204030204" pitchFamily="34" charset="0"/>
            </a:endParaRPr>
          </a:p>
          <a:p>
            <a:r>
              <a:rPr lang="tr-TR" sz="1900" dirty="0" smtClean="0">
                <a:solidFill>
                  <a:schemeClr val="tx1"/>
                </a:solidFill>
                <a:latin typeface="Calibri" panose="020F0502020204030204" pitchFamily="34" charset="0"/>
                <a:cs typeface="Calibri" panose="020F0502020204030204" pitchFamily="34" charset="0"/>
              </a:rPr>
              <a:t>Poliçe </a:t>
            </a:r>
            <a:r>
              <a:rPr lang="tr-TR" sz="1900" dirty="0">
                <a:solidFill>
                  <a:schemeClr val="tx1"/>
                </a:solidFill>
                <a:latin typeface="Calibri" panose="020F0502020204030204" pitchFamily="34" charset="0"/>
                <a:cs typeface="Calibri" panose="020F0502020204030204" pitchFamily="34" charset="0"/>
              </a:rPr>
              <a:t>sahipleri düşük </a:t>
            </a:r>
            <a:r>
              <a:rPr lang="tr-TR" sz="1900" dirty="0" smtClean="0">
                <a:solidFill>
                  <a:schemeClr val="tx1"/>
                </a:solidFill>
                <a:latin typeface="Calibri" panose="020F0502020204030204" pitchFamily="34" charset="0"/>
                <a:cs typeface="Calibri" panose="020F0502020204030204" pitchFamily="34" charset="0"/>
              </a:rPr>
              <a:t>maliyetli sigorta </a:t>
            </a:r>
            <a:r>
              <a:rPr lang="tr-TR" sz="1900" dirty="0">
                <a:solidFill>
                  <a:schemeClr val="tx1"/>
                </a:solidFill>
                <a:latin typeface="Calibri" panose="020F0502020204030204" pitchFamily="34" charset="0"/>
                <a:cs typeface="Calibri" panose="020F0502020204030204" pitchFamily="34" charset="0"/>
              </a:rPr>
              <a:t>sağlama </a:t>
            </a:r>
            <a:r>
              <a:rPr lang="tr-TR" sz="1900" dirty="0" smtClean="0">
                <a:solidFill>
                  <a:schemeClr val="tx1"/>
                </a:solidFill>
                <a:latin typeface="Calibri" panose="020F0502020204030204" pitchFamily="34" charset="0"/>
                <a:cs typeface="Calibri" panose="020F0502020204030204" pitchFamily="34" charset="0"/>
              </a:rPr>
              <a:t>amacıyla kurulurlar</a:t>
            </a:r>
            <a:r>
              <a:rPr lang="tr-TR" sz="1900" dirty="0">
                <a:solidFill>
                  <a:schemeClr val="tx1"/>
                </a:solidFill>
                <a:latin typeface="Calibri" panose="020F0502020204030204" pitchFamily="34" charset="0"/>
                <a:cs typeface="Calibri" panose="020F0502020204030204" pitchFamily="34" charset="0"/>
              </a:rPr>
              <a:t>. Kar elde etme </a:t>
            </a:r>
            <a:r>
              <a:rPr lang="tr-TR" sz="1900" dirty="0" smtClean="0">
                <a:solidFill>
                  <a:schemeClr val="tx1"/>
                </a:solidFill>
                <a:latin typeface="Calibri" panose="020F0502020204030204" pitchFamily="34" charset="0"/>
                <a:cs typeface="Calibri" panose="020F0502020204030204" pitchFamily="34" charset="0"/>
              </a:rPr>
              <a:t>amacı yoktur.</a:t>
            </a:r>
          </a:p>
          <a:p>
            <a:pPr marL="0" indent="0">
              <a:buNone/>
            </a:pPr>
            <a:endParaRPr lang="tr-TR" sz="1900" dirty="0" smtClean="0">
              <a:solidFill>
                <a:schemeClr val="tx1"/>
              </a:solidFill>
              <a:latin typeface="Calibri" panose="020F0502020204030204" pitchFamily="34" charset="0"/>
              <a:cs typeface="Calibri" panose="020F0502020204030204" pitchFamily="34" charset="0"/>
            </a:endParaRPr>
          </a:p>
          <a:p>
            <a:r>
              <a:rPr lang="tr-TR" sz="1900" dirty="0">
                <a:solidFill>
                  <a:schemeClr val="tx1"/>
                </a:solidFill>
                <a:latin typeface="Calibri" panose="020F0502020204030204" pitchFamily="34" charset="0"/>
                <a:cs typeface="Calibri" panose="020F0502020204030204" pitchFamily="34" charset="0"/>
              </a:rPr>
              <a:t>Sigortalıların toplanan </a:t>
            </a:r>
            <a:r>
              <a:rPr lang="tr-TR" sz="1900" dirty="0" smtClean="0">
                <a:solidFill>
                  <a:schemeClr val="tx1"/>
                </a:solidFill>
                <a:latin typeface="Calibri" panose="020F0502020204030204" pitchFamily="34" charset="0"/>
                <a:cs typeface="Calibri" panose="020F0502020204030204" pitchFamily="34" charset="0"/>
              </a:rPr>
              <a:t>katkılar üzerinde </a:t>
            </a:r>
            <a:r>
              <a:rPr lang="tr-TR" sz="1900" dirty="0">
                <a:solidFill>
                  <a:schemeClr val="tx1"/>
                </a:solidFill>
                <a:latin typeface="Calibri" panose="020F0502020204030204" pitchFamily="34" charset="0"/>
                <a:cs typeface="Calibri" panose="020F0502020204030204" pitchFamily="34" charset="0"/>
              </a:rPr>
              <a:t>sahiplik hakkı </a:t>
            </a:r>
            <a:r>
              <a:rPr lang="tr-TR" sz="1900" dirty="0" smtClean="0">
                <a:solidFill>
                  <a:schemeClr val="tx1"/>
                </a:solidFill>
                <a:latin typeface="Calibri" panose="020F0502020204030204" pitchFamily="34" charset="0"/>
                <a:cs typeface="Calibri" panose="020F0502020204030204" pitchFamily="34" charset="0"/>
              </a:rPr>
              <a:t>vardır ancak </a:t>
            </a:r>
            <a:r>
              <a:rPr lang="tr-TR" sz="1900" dirty="0">
                <a:solidFill>
                  <a:schemeClr val="tx1"/>
                </a:solidFill>
                <a:latin typeface="Calibri" panose="020F0502020204030204" pitchFamily="34" charset="0"/>
                <a:cs typeface="Calibri" panose="020F0502020204030204" pitchFamily="34" charset="0"/>
              </a:rPr>
              <a:t>bu işten kar talep </a:t>
            </a:r>
            <a:r>
              <a:rPr lang="tr-TR" sz="1900" dirty="0" smtClean="0">
                <a:solidFill>
                  <a:schemeClr val="tx1"/>
                </a:solidFill>
                <a:latin typeface="Calibri" panose="020F0502020204030204" pitchFamily="34" charset="0"/>
                <a:cs typeface="Calibri" panose="020F0502020204030204" pitchFamily="34" charset="0"/>
              </a:rPr>
              <a:t>eder</a:t>
            </a:r>
          </a:p>
          <a:p>
            <a:pPr marL="0" indent="0">
              <a:buNone/>
            </a:pPr>
            <a:r>
              <a:rPr lang="tr-TR" sz="1900" dirty="0" smtClean="0">
                <a:solidFill>
                  <a:schemeClr val="tx1"/>
                </a:solidFill>
                <a:latin typeface="Calibri" panose="020F0502020204030204" pitchFamily="34" charset="0"/>
                <a:cs typeface="Calibri" panose="020F0502020204030204" pitchFamily="34" charset="0"/>
              </a:rPr>
              <a:t> başka </a:t>
            </a:r>
            <a:r>
              <a:rPr lang="tr-TR" sz="1900" dirty="0">
                <a:solidFill>
                  <a:schemeClr val="tx1"/>
                </a:solidFill>
                <a:latin typeface="Calibri" panose="020F0502020204030204" pitchFamily="34" charset="0"/>
                <a:cs typeface="Calibri" panose="020F0502020204030204" pitchFamily="34" charset="0"/>
              </a:rPr>
              <a:t>bir taraf yoktur</a:t>
            </a:r>
            <a:r>
              <a:rPr lang="tr-TR" sz="1900" dirty="0" smtClean="0">
                <a:solidFill>
                  <a:schemeClr val="tx1"/>
                </a:solidFill>
                <a:latin typeface="Calibri" panose="020F0502020204030204" pitchFamily="34" charset="0"/>
                <a:cs typeface="Calibri" panose="020F0502020204030204" pitchFamily="34" charset="0"/>
              </a:rPr>
              <a:t>.</a:t>
            </a:r>
          </a:p>
          <a:p>
            <a:pPr marL="0" indent="0">
              <a:buNone/>
            </a:pPr>
            <a:endParaRPr lang="tr-TR" dirty="0"/>
          </a:p>
          <a:p>
            <a:pPr marL="0" indent="0">
              <a:buNone/>
            </a:pPr>
            <a:endParaRPr lang="tr-TR" dirty="0"/>
          </a:p>
          <a:p>
            <a:endParaRPr lang="tr-TR" dirty="0"/>
          </a:p>
        </p:txBody>
      </p:sp>
      <p:sp>
        <p:nvSpPr>
          <p:cNvPr id="5" name="Title 1"/>
          <p:cNvSpPr txBox="1">
            <a:spLocks/>
          </p:cNvSpPr>
          <p:nvPr/>
        </p:nvSpPr>
        <p:spPr>
          <a:xfrm>
            <a:off x="0" y="344652"/>
            <a:ext cx="12192000" cy="92046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tr-TR" sz="3200" dirty="0" err="1"/>
              <a:t>Mütüal</a:t>
            </a:r>
            <a:r>
              <a:rPr lang="tr-TR" sz="3200" dirty="0"/>
              <a:t> (Kooperatif Sigortacılığı)</a:t>
            </a:r>
          </a:p>
          <a:p>
            <a:endParaRPr lang="tr-TR" sz="3200" b="1" dirty="0"/>
          </a:p>
        </p:txBody>
      </p:sp>
    </p:spTree>
    <p:extLst>
      <p:ext uri="{BB962C8B-B14F-4D97-AF65-F5344CB8AC3E}">
        <p14:creationId xmlns:p14="http://schemas.microsoft.com/office/powerpoint/2010/main" val="1362466729"/>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610" y="878360"/>
            <a:ext cx="8596668" cy="1320800"/>
          </a:xfrm>
        </p:spPr>
        <p:txBody>
          <a:bodyPr/>
          <a:lstStyle/>
          <a:p>
            <a:r>
              <a:rPr lang="tr-TR" dirty="0" smtClean="0"/>
              <a:t>Sigorta Hakkındaki Farklı Görüşler</a:t>
            </a:r>
            <a:endParaRPr lang="tr-TR" dirty="0"/>
          </a:p>
        </p:txBody>
      </p:sp>
      <p:pic>
        <p:nvPicPr>
          <p:cNvPr id="6" name="Picture 5"/>
          <p:cNvPicPr>
            <a:picLocks noChangeAspect="1"/>
          </p:cNvPicPr>
          <p:nvPr/>
        </p:nvPicPr>
        <p:blipFill>
          <a:blip r:embed="rId2"/>
          <a:stretch>
            <a:fillRect/>
          </a:stretch>
        </p:blipFill>
        <p:spPr>
          <a:xfrm>
            <a:off x="1190634" y="2199160"/>
            <a:ext cx="3822441" cy="3344636"/>
          </a:xfrm>
          <a:prstGeom prst="rect">
            <a:avLst/>
          </a:prstGeom>
        </p:spPr>
      </p:pic>
      <p:pic>
        <p:nvPicPr>
          <p:cNvPr id="7" name="Picture 6"/>
          <p:cNvPicPr>
            <a:picLocks noChangeAspect="1"/>
          </p:cNvPicPr>
          <p:nvPr/>
        </p:nvPicPr>
        <p:blipFill>
          <a:blip r:embed="rId3"/>
          <a:stretch>
            <a:fillRect/>
          </a:stretch>
        </p:blipFill>
        <p:spPr>
          <a:xfrm rot="20404082">
            <a:off x="5994267" y="2638322"/>
            <a:ext cx="4191238" cy="2919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3696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748"/>
            <a:ext cx="12192000" cy="915035"/>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smtClean="0"/>
              <a:t>Sigorta Hakkındaki Farklı Görüşler</a:t>
            </a:r>
            <a:endParaRPr lang="tr-TR" sz="3200" b="1" dirty="0"/>
          </a:p>
        </p:txBody>
      </p:sp>
      <p:sp>
        <p:nvSpPr>
          <p:cNvPr id="3" name="Content Placeholder 2"/>
          <p:cNvSpPr>
            <a:spLocks noGrp="1"/>
          </p:cNvSpPr>
          <p:nvPr>
            <p:ph idx="1"/>
          </p:nvPr>
        </p:nvSpPr>
        <p:spPr>
          <a:xfrm>
            <a:off x="581890" y="1436915"/>
            <a:ext cx="10367159" cy="5692765"/>
          </a:xfrm>
        </p:spPr>
        <p:txBody>
          <a:bodyPr>
            <a:normAutofit/>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sz="2000" b="1" dirty="0" smtClean="0">
                <a:solidFill>
                  <a:srgbClr val="0070C0"/>
                </a:solidFill>
              </a:rPr>
              <a:t>						1- Sigorta’nın </a:t>
            </a:r>
            <a:r>
              <a:rPr lang="tr-TR" sz="2000" b="1" dirty="0">
                <a:solidFill>
                  <a:srgbClr val="0070C0"/>
                </a:solidFill>
              </a:rPr>
              <a:t>Kesinlikle Caiz Olmadığını Benimseyen </a:t>
            </a:r>
            <a:r>
              <a:rPr lang="tr-TR" sz="2000" b="1" dirty="0" smtClean="0">
                <a:solidFill>
                  <a:srgbClr val="0070C0"/>
                </a:solidFill>
              </a:rPr>
              <a:t>Görüş</a:t>
            </a:r>
            <a:r>
              <a:rPr lang="tr-TR" sz="2000" dirty="0" smtClean="0">
                <a:solidFill>
                  <a:srgbClr val="0070C0"/>
                </a:solidFill>
              </a:rPr>
              <a:t> 						</a:t>
            </a:r>
            <a:r>
              <a:rPr lang="tr-TR" sz="2000" dirty="0">
                <a:solidFill>
                  <a:srgbClr val="0070C0"/>
                </a:solidFill>
              </a:rPr>
              <a:t>	</a:t>
            </a:r>
            <a:r>
              <a:rPr lang="tr-TR" sz="2000" dirty="0" smtClean="0">
                <a:solidFill>
                  <a:srgbClr val="0070C0"/>
                </a:solidFill>
              </a:rPr>
              <a:t>	</a:t>
            </a:r>
            <a:r>
              <a:rPr lang="tr-TR" sz="2000" b="1" dirty="0" smtClean="0">
                <a:solidFill>
                  <a:srgbClr val="0070C0"/>
                </a:solidFill>
              </a:rPr>
              <a:t>(</a:t>
            </a:r>
            <a:r>
              <a:rPr lang="tr-TR" sz="2000" b="1" dirty="0">
                <a:solidFill>
                  <a:srgbClr val="0070C0"/>
                </a:solidFill>
              </a:rPr>
              <a:t>Kavramsal Reddiyeciler</a:t>
            </a:r>
            <a:r>
              <a:rPr lang="tr-TR" sz="2000" b="1" dirty="0" smtClean="0">
                <a:solidFill>
                  <a:srgbClr val="0070C0"/>
                </a:solidFill>
              </a:rPr>
              <a:t>):</a:t>
            </a:r>
          </a:p>
          <a:p>
            <a:pPr marL="0" indent="0">
              <a:buNone/>
            </a:pPr>
            <a:endParaRPr lang="tr-TR" sz="2000" dirty="0"/>
          </a:p>
          <a:p>
            <a:pPr>
              <a:buClr>
                <a:srgbClr val="0070C0"/>
              </a:buClr>
              <a:buFont typeface="Wingdings" panose="05000000000000000000" pitchFamily="2" charset="2"/>
              <a:buChar char="Ø"/>
            </a:pPr>
            <a:r>
              <a:rPr lang="tr-TR" sz="2000" b="1" i="1" dirty="0"/>
              <a:t>Kavramsal Gerekçe</a:t>
            </a:r>
            <a:r>
              <a:rPr lang="tr-TR" sz="2000" b="1" dirty="0"/>
              <a:t>: </a:t>
            </a:r>
            <a:r>
              <a:rPr lang="tr-TR" sz="2000" b="1" dirty="0" err="1" smtClean="0"/>
              <a:t>Tevekkülsüzlük</a:t>
            </a:r>
            <a:endParaRPr lang="tr-TR" sz="2000" b="1" dirty="0" smtClean="0"/>
          </a:p>
          <a:p>
            <a:pPr marL="0" indent="0">
              <a:buClr>
                <a:srgbClr val="0070C0"/>
              </a:buClr>
              <a:buNone/>
            </a:pPr>
            <a:endParaRPr lang="tr-TR" sz="2400" b="1" dirty="0"/>
          </a:p>
          <a:p>
            <a:pPr>
              <a:buClr>
                <a:srgbClr val="0070C0"/>
              </a:buClr>
              <a:buFont typeface="Wingdings" panose="05000000000000000000" pitchFamily="2" charset="2"/>
              <a:buChar char="Ø"/>
            </a:pPr>
            <a:r>
              <a:rPr lang="tr-TR" sz="2000" b="1" i="1" dirty="0"/>
              <a:t>Fıkhî gerekçe</a:t>
            </a:r>
            <a:r>
              <a:rPr lang="tr-TR" sz="2000" b="1" dirty="0"/>
              <a:t>: </a:t>
            </a:r>
            <a:r>
              <a:rPr lang="tr-TR" sz="2000" b="1" i="1" dirty="0" err="1" smtClean="0">
                <a:solidFill>
                  <a:srgbClr val="FF0000"/>
                </a:solidFill>
              </a:rPr>
              <a:t>Ğarar</a:t>
            </a:r>
            <a:r>
              <a:rPr lang="tr-TR" sz="2000" b="1" i="1" dirty="0" smtClean="0">
                <a:solidFill>
                  <a:srgbClr val="FF0000"/>
                </a:solidFill>
              </a:rPr>
              <a:t> (Belirsizlik),</a:t>
            </a:r>
            <a:r>
              <a:rPr lang="tr-TR" sz="2000" b="1" dirty="0" smtClean="0">
                <a:solidFill>
                  <a:srgbClr val="FF0000"/>
                </a:solidFill>
              </a:rPr>
              <a:t> </a:t>
            </a:r>
            <a:r>
              <a:rPr lang="tr-TR" sz="2000" b="1" i="1" dirty="0" err="1" smtClean="0">
                <a:solidFill>
                  <a:srgbClr val="FF0000"/>
                </a:solidFill>
              </a:rPr>
              <a:t>Meysir</a:t>
            </a:r>
            <a:r>
              <a:rPr lang="tr-TR" sz="2000" b="1" i="1" dirty="0" smtClean="0">
                <a:solidFill>
                  <a:srgbClr val="FF0000"/>
                </a:solidFill>
              </a:rPr>
              <a:t> (Kumar)</a:t>
            </a:r>
            <a:r>
              <a:rPr lang="tr-TR" sz="2000" b="1" dirty="0" smtClean="0">
                <a:solidFill>
                  <a:srgbClr val="FF0000"/>
                </a:solidFill>
              </a:rPr>
              <a:t> </a:t>
            </a:r>
            <a:r>
              <a:rPr lang="tr-TR" sz="2000" b="1" dirty="0"/>
              <a:t>ve </a:t>
            </a:r>
            <a:r>
              <a:rPr lang="tr-TR" sz="2000" b="1" i="1" dirty="0" smtClean="0">
                <a:solidFill>
                  <a:srgbClr val="FF0000"/>
                </a:solidFill>
              </a:rPr>
              <a:t>Faiz</a:t>
            </a:r>
            <a:r>
              <a:rPr lang="tr-TR" sz="2000" b="1" dirty="0" smtClean="0"/>
              <a:t> unsuru</a:t>
            </a:r>
          </a:p>
          <a:p>
            <a:pPr marL="0" indent="0">
              <a:buClr>
                <a:srgbClr val="0070C0"/>
              </a:buClr>
              <a:buNone/>
            </a:pPr>
            <a:endParaRPr lang="tr-TR" sz="2400" b="1" dirty="0"/>
          </a:p>
          <a:p>
            <a:pPr>
              <a:buClr>
                <a:srgbClr val="0070C0"/>
              </a:buClr>
              <a:buFont typeface="Wingdings" panose="05000000000000000000" pitchFamily="2" charset="2"/>
              <a:buChar char="Ø"/>
            </a:pPr>
            <a:r>
              <a:rPr lang="tr-TR" sz="2000" b="1" i="1" dirty="0"/>
              <a:t>Çözüm</a:t>
            </a:r>
            <a:r>
              <a:rPr lang="tr-TR" sz="2000" b="1" dirty="0"/>
              <a:t>: </a:t>
            </a:r>
            <a:r>
              <a:rPr lang="tr-TR" sz="2000" b="1" dirty="0" err="1"/>
              <a:t>Karz</a:t>
            </a:r>
            <a:r>
              <a:rPr lang="tr-TR" sz="2000" b="1" dirty="0"/>
              <a:t>-ı </a:t>
            </a:r>
            <a:r>
              <a:rPr lang="tr-TR" sz="2000" b="1" dirty="0" err="1"/>
              <a:t>Hasen</a:t>
            </a:r>
            <a:r>
              <a:rPr lang="tr-TR" sz="2000" b="1" dirty="0"/>
              <a:t>, Zekat, Vakıf vb.</a:t>
            </a:r>
          </a:p>
          <a:p>
            <a:pPr marL="0" indent="0">
              <a:buClr>
                <a:srgbClr val="0070C0"/>
              </a:buClr>
              <a:buNone/>
            </a:pPr>
            <a:endParaRPr lang="tr-TR" b="1" dirty="0"/>
          </a:p>
        </p:txBody>
      </p:sp>
      <p:pic>
        <p:nvPicPr>
          <p:cNvPr id="4" name="Picture 3"/>
          <p:cNvPicPr>
            <a:picLocks noChangeAspect="1"/>
          </p:cNvPicPr>
          <p:nvPr/>
        </p:nvPicPr>
        <p:blipFill>
          <a:blip r:embed="rId2"/>
          <a:stretch>
            <a:fillRect/>
          </a:stretch>
        </p:blipFill>
        <p:spPr>
          <a:xfrm>
            <a:off x="154378" y="1201783"/>
            <a:ext cx="2766952" cy="2701957"/>
          </a:xfrm>
          <a:prstGeom prst="rect">
            <a:avLst/>
          </a:prstGeom>
        </p:spPr>
      </p:pic>
    </p:spTree>
    <p:extLst>
      <p:ext uri="{BB962C8B-B14F-4D97-AF65-F5344CB8AC3E}">
        <p14:creationId xmlns:p14="http://schemas.microsoft.com/office/powerpoint/2010/main" val="459241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65126"/>
            <a:ext cx="12192000" cy="984704"/>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smtClean="0"/>
              <a:t>Sigorta Hakkında Farklı Görüşler</a:t>
            </a:r>
            <a:endParaRPr lang="tr-TR" sz="3200" b="1" dirty="0"/>
          </a:p>
        </p:txBody>
      </p:sp>
      <p:sp>
        <p:nvSpPr>
          <p:cNvPr id="5" name="Rectangle 4"/>
          <p:cNvSpPr/>
          <p:nvPr/>
        </p:nvSpPr>
        <p:spPr>
          <a:xfrm>
            <a:off x="158275" y="1515290"/>
            <a:ext cx="12033725" cy="4093428"/>
          </a:xfrm>
          <a:prstGeom prst="rect">
            <a:avLst/>
          </a:prstGeom>
        </p:spPr>
        <p:txBody>
          <a:bodyPr wrap="square">
            <a:spAutoFit/>
          </a:bodyPr>
          <a:lstStyle/>
          <a:p>
            <a:endParaRPr lang="tr-TR" sz="2000" b="1" dirty="0" smtClean="0">
              <a:solidFill>
                <a:srgbClr val="0070C0"/>
              </a:solidFill>
            </a:endParaRPr>
          </a:p>
          <a:p>
            <a:r>
              <a:rPr lang="tr-TR" sz="2000" b="1" dirty="0" smtClean="0">
                <a:solidFill>
                  <a:srgbClr val="0070C0"/>
                </a:solidFill>
              </a:rPr>
              <a:t>2- </a:t>
            </a:r>
            <a:r>
              <a:rPr lang="tr-TR" sz="2000" b="1" dirty="0">
                <a:solidFill>
                  <a:srgbClr val="0070C0"/>
                </a:solidFill>
              </a:rPr>
              <a:t>Sigorta’nın Belirli Şart ve Şekillerde Kabul Edilebileceğini Benimseyen </a:t>
            </a:r>
            <a:r>
              <a:rPr lang="tr-TR" sz="2000" b="1" dirty="0" smtClean="0">
                <a:solidFill>
                  <a:srgbClr val="0070C0"/>
                </a:solidFill>
              </a:rPr>
              <a:t>Görüş</a:t>
            </a:r>
          </a:p>
          <a:p>
            <a:endParaRPr lang="tr-TR" sz="2000" b="1" dirty="0"/>
          </a:p>
          <a:p>
            <a:endParaRPr lang="tr-TR" sz="2000" b="1" dirty="0" smtClean="0"/>
          </a:p>
          <a:p>
            <a:endParaRPr lang="tr-TR" dirty="0"/>
          </a:p>
          <a:p>
            <a:pPr marL="342900" indent="-342900">
              <a:buClr>
                <a:srgbClr val="0070C0"/>
              </a:buClr>
              <a:buFont typeface="Wingdings" panose="05000000000000000000" pitchFamily="2" charset="2"/>
              <a:buChar char="Ø"/>
            </a:pPr>
            <a:r>
              <a:rPr lang="tr-TR" sz="1600" b="1" dirty="0"/>
              <a:t>İslam Fıkhındaki deliller ve tarihteki uygulamalar</a:t>
            </a:r>
            <a:r>
              <a:rPr lang="tr-TR" sz="1600" b="1" dirty="0" smtClean="0"/>
              <a:t>. </a:t>
            </a:r>
            <a:r>
              <a:rPr lang="tr-TR" sz="1600" b="1" dirty="0" smtClean="0">
                <a:solidFill>
                  <a:srgbClr val="00B050"/>
                </a:solidFill>
              </a:rPr>
              <a:t>«</a:t>
            </a:r>
            <a:r>
              <a:rPr lang="tr-TR" sz="1600" b="1" dirty="0" err="1">
                <a:solidFill>
                  <a:srgbClr val="00B050"/>
                </a:solidFill>
              </a:rPr>
              <a:t>Â</a:t>
            </a:r>
            <a:r>
              <a:rPr lang="tr-TR" sz="1600" b="1" dirty="0" err="1" smtClean="0">
                <a:solidFill>
                  <a:srgbClr val="00B050"/>
                </a:solidFill>
              </a:rPr>
              <a:t>kile</a:t>
            </a:r>
            <a:r>
              <a:rPr lang="tr-TR" sz="1600" b="1" dirty="0" smtClean="0">
                <a:solidFill>
                  <a:srgbClr val="00B050"/>
                </a:solidFill>
              </a:rPr>
              <a:t> Müessesesi»</a:t>
            </a:r>
          </a:p>
          <a:p>
            <a:pPr>
              <a:buClr>
                <a:srgbClr val="0070C0"/>
              </a:buClr>
            </a:pPr>
            <a:endParaRPr lang="tr-TR" sz="1600" b="1" dirty="0" smtClean="0">
              <a:solidFill>
                <a:srgbClr val="00B050"/>
              </a:solidFill>
            </a:endParaRPr>
          </a:p>
          <a:p>
            <a:pPr marL="342900" indent="-342900">
              <a:buClr>
                <a:srgbClr val="0070C0"/>
              </a:buClr>
              <a:buFont typeface="Wingdings" panose="05000000000000000000" pitchFamily="2" charset="2"/>
              <a:buChar char="Ø"/>
            </a:pPr>
            <a:endParaRPr lang="tr-TR" sz="1600" b="1" dirty="0">
              <a:solidFill>
                <a:srgbClr val="00B050"/>
              </a:solidFill>
            </a:endParaRPr>
          </a:p>
          <a:p>
            <a:pPr marL="342900" indent="-342900">
              <a:buClr>
                <a:srgbClr val="0070C0"/>
              </a:buClr>
              <a:buFont typeface="Wingdings" panose="05000000000000000000" pitchFamily="2" charset="2"/>
              <a:buChar char="Ø"/>
            </a:pPr>
            <a:r>
              <a:rPr lang="tr-TR" sz="1600" b="1" dirty="0"/>
              <a:t>Günümüzün şartlarında İslam’a uygun profesyonel bir yapılanma zorunluluğu </a:t>
            </a:r>
            <a:endParaRPr lang="tr-TR" sz="1600" b="1" dirty="0" smtClean="0"/>
          </a:p>
          <a:p>
            <a:pPr>
              <a:buClr>
                <a:srgbClr val="0070C0"/>
              </a:buClr>
            </a:pPr>
            <a:endParaRPr lang="tr-TR" sz="1600" b="1" dirty="0" smtClean="0"/>
          </a:p>
          <a:p>
            <a:pPr marL="342900" indent="-342900">
              <a:buClr>
                <a:srgbClr val="0070C0"/>
              </a:buClr>
              <a:buFont typeface="Wingdings" panose="05000000000000000000" pitchFamily="2" charset="2"/>
              <a:buChar char="Ø"/>
            </a:pPr>
            <a:endParaRPr lang="tr-TR" sz="1600" b="1" dirty="0"/>
          </a:p>
          <a:p>
            <a:pPr marL="342900" indent="-342900">
              <a:buClr>
                <a:srgbClr val="0070C0"/>
              </a:buClr>
              <a:buFont typeface="Wingdings" panose="05000000000000000000" pitchFamily="2" charset="2"/>
              <a:buChar char="Ø"/>
            </a:pPr>
            <a:r>
              <a:rPr lang="tr-TR" sz="1600" b="1" dirty="0"/>
              <a:t>Toplanan fonların helal yoldan değerlendirilme </a:t>
            </a:r>
            <a:r>
              <a:rPr lang="tr-TR" sz="1600" b="1" dirty="0" smtClean="0"/>
              <a:t>şartı/imkanı</a:t>
            </a:r>
          </a:p>
          <a:p>
            <a:pPr>
              <a:buClr>
                <a:srgbClr val="0070C0"/>
              </a:buClr>
            </a:pPr>
            <a:endParaRPr lang="tr-TR" sz="1600" b="1" dirty="0" smtClean="0"/>
          </a:p>
          <a:p>
            <a:pPr marL="342900" indent="-342900">
              <a:buClr>
                <a:srgbClr val="0070C0"/>
              </a:buClr>
              <a:buFont typeface="Wingdings" panose="05000000000000000000" pitchFamily="2" charset="2"/>
              <a:buChar char="Ø"/>
            </a:pPr>
            <a:endParaRPr lang="tr-TR" sz="1600" b="1" dirty="0"/>
          </a:p>
          <a:p>
            <a:pPr marL="342900" indent="-342900">
              <a:buClr>
                <a:srgbClr val="0070C0"/>
              </a:buClr>
              <a:buFont typeface="Wingdings" panose="05000000000000000000" pitchFamily="2" charset="2"/>
              <a:buChar char="Ø"/>
            </a:pPr>
            <a:r>
              <a:rPr lang="tr-TR" sz="1600" b="1" dirty="0"/>
              <a:t>Tazmin, kâr paylaşımı ve hizmet ücretinin fıkha uygun şekilde olma şartı/imkanı </a:t>
            </a:r>
            <a:r>
              <a:rPr lang="tr-TR" b="1" dirty="0">
                <a:solidFill>
                  <a:srgbClr val="00B050"/>
                </a:solidFill>
              </a:rPr>
              <a:t>(TEKÂFÜL)</a:t>
            </a:r>
            <a:endParaRPr lang="tr-TR" dirty="0">
              <a:solidFill>
                <a:srgbClr val="00B050"/>
              </a:solidFill>
            </a:endParaRPr>
          </a:p>
        </p:txBody>
      </p:sp>
      <p:pic>
        <p:nvPicPr>
          <p:cNvPr id="8" name="Picture 7"/>
          <p:cNvPicPr>
            <a:picLocks noChangeAspect="1"/>
          </p:cNvPicPr>
          <p:nvPr/>
        </p:nvPicPr>
        <p:blipFill>
          <a:blip r:embed="rId2"/>
          <a:stretch>
            <a:fillRect/>
          </a:stretch>
        </p:blipFill>
        <p:spPr>
          <a:xfrm>
            <a:off x="7843909" y="2220489"/>
            <a:ext cx="2349140" cy="2683029"/>
          </a:xfrm>
          <a:prstGeom prst="rect">
            <a:avLst/>
          </a:prstGeom>
          <a:ln>
            <a:noFill/>
          </a:ln>
          <a:effectLst>
            <a:softEdge rad="112500"/>
          </a:effectLst>
        </p:spPr>
      </p:pic>
    </p:spTree>
    <p:extLst>
      <p:ext uri="{BB962C8B-B14F-4D97-AF65-F5344CB8AC3E}">
        <p14:creationId xmlns:p14="http://schemas.microsoft.com/office/powerpoint/2010/main" val="2073769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39000"/>
            <a:ext cx="12192000" cy="958578"/>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smtClean="0"/>
              <a:t>Sigorta Hakkında Farklı Görüşler</a:t>
            </a:r>
            <a:endParaRPr lang="tr-TR" sz="3200" b="1" dirty="0"/>
          </a:p>
        </p:txBody>
      </p:sp>
      <p:sp>
        <p:nvSpPr>
          <p:cNvPr id="3" name="Content Placeholder 2"/>
          <p:cNvSpPr>
            <a:spLocks noGrp="1"/>
          </p:cNvSpPr>
          <p:nvPr>
            <p:ph idx="1"/>
          </p:nvPr>
        </p:nvSpPr>
        <p:spPr>
          <a:xfrm>
            <a:off x="267855" y="1865745"/>
            <a:ext cx="10063677" cy="4756727"/>
          </a:xfrm>
        </p:spPr>
        <p:txBody>
          <a:bodyPr>
            <a:normAutofit/>
          </a:bodyPr>
          <a:lstStyle/>
          <a:p>
            <a:pPr marL="0" indent="0">
              <a:buNone/>
            </a:pPr>
            <a:endParaRPr lang="tr-TR" sz="2000" b="1" dirty="0" smtClean="0">
              <a:solidFill>
                <a:srgbClr val="0070C0"/>
              </a:solidFill>
            </a:endParaRPr>
          </a:p>
          <a:p>
            <a:pPr marL="0" indent="0">
              <a:buNone/>
            </a:pPr>
            <a:r>
              <a:rPr lang="tr-TR" sz="2000" b="1" dirty="0" smtClean="0">
                <a:solidFill>
                  <a:srgbClr val="0070C0"/>
                </a:solidFill>
              </a:rPr>
              <a:t>3- </a:t>
            </a:r>
            <a:r>
              <a:rPr lang="tr-TR" sz="2000" b="1" dirty="0">
                <a:solidFill>
                  <a:srgbClr val="0070C0"/>
                </a:solidFill>
              </a:rPr>
              <a:t>Sigorta’nın Bugünkü Haliyle Caiz Olduğunu Kabul Eden </a:t>
            </a:r>
            <a:r>
              <a:rPr lang="tr-TR" sz="2000" b="1" dirty="0" smtClean="0">
                <a:solidFill>
                  <a:srgbClr val="0070C0"/>
                </a:solidFill>
              </a:rPr>
              <a:t>Yaklaşım</a:t>
            </a:r>
          </a:p>
          <a:p>
            <a:pPr marL="0" indent="0">
              <a:buNone/>
            </a:pPr>
            <a:endParaRPr lang="tr-TR" sz="2000" b="1" dirty="0"/>
          </a:p>
          <a:p>
            <a:pPr marL="0" indent="0">
              <a:buNone/>
            </a:pPr>
            <a:endParaRPr lang="tr-TR" sz="2000" dirty="0"/>
          </a:p>
          <a:p>
            <a:pPr>
              <a:buClr>
                <a:srgbClr val="0070C0"/>
              </a:buClr>
              <a:buFont typeface="Wingdings" panose="05000000000000000000" pitchFamily="2" charset="2"/>
              <a:buChar char="Ø"/>
            </a:pPr>
            <a:r>
              <a:rPr lang="tr-TR" b="1" dirty="0"/>
              <a:t>Daha ziyade Fıkıhta derinliği olmayanlarca iddia edilen, </a:t>
            </a:r>
            <a:r>
              <a:rPr lang="tr-TR" b="1" dirty="0" err="1"/>
              <a:t>modernite</a:t>
            </a:r>
            <a:r>
              <a:rPr lang="tr-TR" b="1" dirty="0"/>
              <a:t> merkezli bakış açısı </a:t>
            </a:r>
            <a:endParaRPr lang="tr-TR" b="1" dirty="0" smtClean="0"/>
          </a:p>
          <a:p>
            <a:pPr>
              <a:buClr>
                <a:srgbClr val="0070C0"/>
              </a:buClr>
              <a:buFont typeface="Wingdings" panose="05000000000000000000" pitchFamily="2" charset="2"/>
              <a:buChar char="Ø"/>
            </a:pPr>
            <a:endParaRPr lang="tr-TR" b="1" dirty="0"/>
          </a:p>
          <a:p>
            <a:pPr>
              <a:buClr>
                <a:srgbClr val="0070C0"/>
              </a:buClr>
              <a:buFont typeface="Wingdings" panose="05000000000000000000" pitchFamily="2" charset="2"/>
              <a:buChar char="Ø"/>
            </a:pPr>
            <a:r>
              <a:rPr lang="tr-TR" b="1" dirty="0"/>
              <a:t>Genel dayanak: Günümüzün şartlarında bir zorunluluk.</a:t>
            </a:r>
          </a:p>
          <a:p>
            <a:pPr marL="0" indent="0">
              <a:buClr>
                <a:srgbClr val="0070C0"/>
              </a:buClr>
              <a:buNone/>
            </a:pPr>
            <a:endParaRPr lang="tr-TR" b="1" dirty="0"/>
          </a:p>
        </p:txBody>
      </p:sp>
      <p:pic>
        <p:nvPicPr>
          <p:cNvPr id="5" name="Picture 4"/>
          <p:cNvPicPr>
            <a:picLocks noChangeAspect="1"/>
          </p:cNvPicPr>
          <p:nvPr/>
        </p:nvPicPr>
        <p:blipFill>
          <a:blip r:embed="rId2"/>
          <a:stretch>
            <a:fillRect/>
          </a:stretch>
        </p:blipFill>
        <p:spPr>
          <a:xfrm>
            <a:off x="7306484" y="4476997"/>
            <a:ext cx="1979350" cy="1947554"/>
          </a:xfrm>
          <a:prstGeom prst="rect">
            <a:avLst/>
          </a:prstGeom>
        </p:spPr>
      </p:pic>
    </p:spTree>
    <p:extLst>
      <p:ext uri="{BB962C8B-B14F-4D97-AF65-F5344CB8AC3E}">
        <p14:creationId xmlns:p14="http://schemas.microsoft.com/office/powerpoint/2010/main" val="3640647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0" y="534754"/>
            <a:ext cx="10515600" cy="1697807"/>
          </a:xfrm>
        </p:spPr>
        <p:txBody>
          <a:bodyPr>
            <a:noAutofit/>
          </a:bodyPr>
          <a:lstStyle/>
          <a:p>
            <a:pPr algn="ctr"/>
            <a:r>
              <a:rPr lang="tr-TR" b="1" dirty="0" err="1" smtClean="0">
                <a:solidFill>
                  <a:srgbClr val="0070C0"/>
                </a:solidFill>
              </a:rPr>
              <a:t>Tekafül</a:t>
            </a:r>
            <a:r>
              <a:rPr lang="tr-TR" b="1" dirty="0" smtClean="0">
                <a:solidFill>
                  <a:srgbClr val="0070C0"/>
                </a:solidFill>
              </a:rPr>
              <a:t> Sistemi Tarihçesi</a:t>
            </a:r>
            <a:br>
              <a:rPr lang="tr-TR" b="1" dirty="0" smtClean="0">
                <a:solidFill>
                  <a:srgbClr val="0070C0"/>
                </a:solidFill>
              </a:rPr>
            </a:br>
            <a:r>
              <a:rPr lang="tr-TR" b="1" dirty="0" smtClean="0">
                <a:solidFill>
                  <a:srgbClr val="0070C0"/>
                </a:solidFill>
              </a:rPr>
              <a:t> ve </a:t>
            </a:r>
            <a:br>
              <a:rPr lang="tr-TR" b="1" dirty="0" smtClean="0">
                <a:solidFill>
                  <a:srgbClr val="0070C0"/>
                </a:solidFill>
              </a:rPr>
            </a:br>
            <a:r>
              <a:rPr lang="tr-TR" b="1" dirty="0" smtClean="0">
                <a:solidFill>
                  <a:srgbClr val="0070C0"/>
                </a:solidFill>
              </a:rPr>
              <a:t>Dünyadaki Gelişimi</a:t>
            </a:r>
            <a:endParaRPr lang="tr-TR" b="1" dirty="0">
              <a:solidFill>
                <a:srgbClr val="0070C0"/>
              </a:solidFill>
            </a:endParaRPr>
          </a:p>
        </p:txBody>
      </p:sp>
      <p:pic>
        <p:nvPicPr>
          <p:cNvPr id="3" name="Picture 2"/>
          <p:cNvPicPr>
            <a:picLocks noChangeAspect="1"/>
          </p:cNvPicPr>
          <p:nvPr/>
        </p:nvPicPr>
        <p:blipFill>
          <a:blip r:embed="rId2"/>
          <a:stretch>
            <a:fillRect/>
          </a:stretch>
        </p:blipFill>
        <p:spPr>
          <a:xfrm>
            <a:off x="2729287" y="2671949"/>
            <a:ext cx="5413286" cy="3902316"/>
          </a:xfrm>
          <a:prstGeom prst="rect">
            <a:avLst/>
          </a:prstGeom>
          <a:pattFill prst="pct70">
            <a:fgClr>
              <a:schemeClr val="accent3">
                <a:lumMod val="75000"/>
              </a:schemeClr>
            </a:fgClr>
            <a:bgClr>
              <a:schemeClr val="accent2"/>
            </a:bgClr>
          </a:pattFill>
          <a:effectLst>
            <a:glow rad="228600">
              <a:schemeClr val="accent4">
                <a:lumMod val="50000"/>
                <a:alpha val="40000"/>
              </a:schemeClr>
            </a:glow>
          </a:effectLst>
        </p:spPr>
      </p:pic>
    </p:spTree>
    <p:extLst>
      <p:ext uri="{BB962C8B-B14F-4D97-AF65-F5344CB8AC3E}">
        <p14:creationId xmlns:p14="http://schemas.microsoft.com/office/powerpoint/2010/main" val="1580903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564"/>
            <a:ext cx="12192000" cy="1029470"/>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a:solidFill>
                  <a:schemeClr val="bg1"/>
                </a:solidFill>
              </a:rPr>
              <a:t>Tekafül</a:t>
            </a:r>
            <a:r>
              <a:rPr lang="tr-TR" sz="3200" b="1" dirty="0">
                <a:solidFill>
                  <a:schemeClr val="bg1"/>
                </a:solidFill>
              </a:rPr>
              <a:t> Sistemi </a:t>
            </a:r>
            <a:r>
              <a:rPr lang="tr-TR" sz="3200" b="1" dirty="0" smtClean="0">
                <a:solidFill>
                  <a:schemeClr val="bg1"/>
                </a:solidFill>
              </a:rPr>
              <a:t>Tarihçesi ve Dünyadaki </a:t>
            </a:r>
            <a:r>
              <a:rPr lang="tr-TR" sz="3200" b="1" dirty="0">
                <a:solidFill>
                  <a:schemeClr val="bg1"/>
                </a:solidFill>
              </a:rPr>
              <a:t>Gelişimi</a:t>
            </a:r>
          </a:p>
        </p:txBody>
      </p:sp>
      <p:sp>
        <p:nvSpPr>
          <p:cNvPr id="3" name="Content Placeholder 2"/>
          <p:cNvSpPr>
            <a:spLocks noGrp="1"/>
          </p:cNvSpPr>
          <p:nvPr>
            <p:ph idx="1"/>
          </p:nvPr>
        </p:nvSpPr>
        <p:spPr>
          <a:xfrm>
            <a:off x="181098" y="2149435"/>
            <a:ext cx="9877302" cy="3930732"/>
          </a:xfrm>
        </p:spPr>
        <p:txBody>
          <a:bodyPr>
            <a:normAutofit/>
          </a:bodyPr>
          <a:lstStyle/>
          <a:p>
            <a:pPr>
              <a:buFont typeface="Wingdings" panose="05000000000000000000" pitchFamily="2" charset="2"/>
              <a:buChar char="v"/>
            </a:pPr>
            <a:r>
              <a:rPr lang="tr-TR" sz="1800" b="1" i="1" u="sng" dirty="0" smtClean="0">
                <a:solidFill>
                  <a:srgbClr val="00B050"/>
                </a:solidFill>
              </a:rPr>
              <a:t>Akile Sistemi: </a:t>
            </a:r>
            <a:r>
              <a:rPr lang="tr-TR" sz="1800" dirty="0" smtClean="0">
                <a:solidFill>
                  <a:schemeClr val="accent6">
                    <a:lumMod val="50000"/>
                  </a:schemeClr>
                </a:solidFill>
              </a:rPr>
              <a:t>Diyeti </a:t>
            </a:r>
            <a:r>
              <a:rPr lang="tr-TR" sz="1800" dirty="0">
                <a:solidFill>
                  <a:schemeClr val="accent6">
                    <a:lumMod val="50000"/>
                  </a:schemeClr>
                </a:solidFill>
              </a:rPr>
              <a:t>ödemeyi üstlenen kimse veya </a:t>
            </a:r>
            <a:r>
              <a:rPr lang="tr-TR" sz="1800" dirty="0" smtClean="0">
                <a:solidFill>
                  <a:schemeClr val="accent6">
                    <a:lumMod val="50000"/>
                  </a:schemeClr>
                </a:solidFill>
              </a:rPr>
              <a:t>kimselere akile denirken, Bu amaçla bir araya gelenlere ise «Akile Sistemi» denir. </a:t>
            </a:r>
            <a:r>
              <a:rPr lang="tr-TR" sz="1800" dirty="0" err="1" smtClean="0">
                <a:solidFill>
                  <a:schemeClr val="accent6">
                    <a:lumMod val="50000"/>
                  </a:schemeClr>
                </a:solidFill>
              </a:rPr>
              <a:t>Fidye,Diyet</a:t>
            </a:r>
            <a:r>
              <a:rPr lang="tr-TR" sz="1800" dirty="0" smtClean="0">
                <a:solidFill>
                  <a:schemeClr val="accent6">
                    <a:lumMod val="50000"/>
                  </a:schemeClr>
                </a:solidFill>
              </a:rPr>
              <a:t>, </a:t>
            </a:r>
            <a:r>
              <a:rPr lang="tr-TR" sz="1800" dirty="0" err="1" smtClean="0">
                <a:solidFill>
                  <a:schemeClr val="accent6">
                    <a:lumMod val="50000"/>
                  </a:schemeClr>
                </a:solidFill>
              </a:rPr>
              <a:t>Erş</a:t>
            </a:r>
            <a:r>
              <a:rPr lang="tr-TR" sz="1800" dirty="0" smtClean="0">
                <a:solidFill>
                  <a:schemeClr val="accent6">
                    <a:lumMod val="50000"/>
                  </a:schemeClr>
                </a:solidFill>
              </a:rPr>
              <a:t>.</a:t>
            </a:r>
          </a:p>
          <a:p>
            <a:pPr marL="0" indent="0">
              <a:buNone/>
            </a:pPr>
            <a:endParaRPr lang="tr-TR" sz="1800" dirty="0" smtClean="0"/>
          </a:p>
          <a:p>
            <a:pPr marL="0" indent="0">
              <a:buNone/>
            </a:pPr>
            <a:endParaRPr lang="tr-TR" sz="1800" dirty="0" smtClean="0"/>
          </a:p>
          <a:p>
            <a:pPr marL="0" indent="0">
              <a:buNone/>
            </a:pPr>
            <a:endParaRPr lang="tr-TR" sz="1800" dirty="0" smtClean="0"/>
          </a:p>
          <a:p>
            <a:pPr>
              <a:buFont typeface="Wingdings" panose="05000000000000000000" pitchFamily="2" charset="2"/>
              <a:buChar char="v"/>
            </a:pPr>
            <a:r>
              <a:rPr lang="tr-TR" sz="1800" b="1" dirty="0">
                <a:solidFill>
                  <a:srgbClr val="00B050"/>
                </a:solidFill>
              </a:rPr>
              <a:t>Bu tür sigortaların temelinde mevcut olan düşünce şudur ki, </a:t>
            </a:r>
            <a:r>
              <a:rPr lang="tr-TR" sz="1800" dirty="0">
                <a:solidFill>
                  <a:schemeClr val="accent6">
                    <a:lumMod val="50000"/>
                  </a:schemeClr>
                </a:solidFill>
              </a:rPr>
              <a:t>toplumda aynı meslek grupları, aynı felakete maruz kalabilecek kişiler, muhtemel bir tehlikeden korunmada birbirleriyle yardımlaşma üzere anlaşmaktadırlar. Bu nedenle buna, karşılıklı sigorta veya yardımlaşma sigortaları ismi verilmektedir</a:t>
            </a:r>
            <a:r>
              <a:rPr lang="tr-TR" sz="1800" dirty="0" smtClean="0">
                <a:solidFill>
                  <a:schemeClr val="accent6">
                    <a:lumMod val="50000"/>
                  </a:schemeClr>
                </a:solidFill>
              </a:rPr>
              <a:t>.</a:t>
            </a:r>
            <a:r>
              <a:rPr lang="tr-TR" sz="1800" b="0" i="0" dirty="0" smtClean="0">
                <a:solidFill>
                  <a:schemeClr val="accent6">
                    <a:lumMod val="50000"/>
                  </a:schemeClr>
                </a:solidFill>
                <a:effectLst/>
                <a:latin typeface="Times New Roman" panose="02020603050405020304" pitchFamily="18" charset="0"/>
              </a:rPr>
              <a:t> </a:t>
            </a:r>
          </a:p>
          <a:p>
            <a:pPr marL="0" indent="0">
              <a:buNone/>
            </a:pPr>
            <a:endParaRPr lang="tr-TR" sz="1800" b="0" i="0" dirty="0" smtClean="0">
              <a:solidFill>
                <a:schemeClr val="accent6">
                  <a:lumMod val="50000"/>
                </a:schemeClr>
              </a:solidFill>
              <a:effectLst/>
              <a:latin typeface="Times New Roman" panose="02020603050405020304" pitchFamily="18" charset="0"/>
            </a:endParaRPr>
          </a:p>
          <a:p>
            <a:pPr marL="0" indent="0">
              <a:buNone/>
            </a:pPr>
            <a:endParaRPr lang="tr-TR" sz="1800" b="0" i="0" dirty="0">
              <a:solidFill>
                <a:schemeClr val="accent6">
                  <a:lumMod val="50000"/>
                </a:schemeClr>
              </a:solidFill>
              <a:effectLst/>
              <a:latin typeface="Times New Roman" panose="02020603050405020304" pitchFamily="18" charset="0"/>
            </a:endParaRPr>
          </a:p>
          <a:p>
            <a:endParaRPr lang="tr-TR" sz="1600" b="0" i="0" dirty="0" smtClean="0">
              <a:solidFill>
                <a:srgbClr val="000000"/>
              </a:solidFill>
              <a:effectLst/>
              <a:latin typeface="Times New Roman" panose="02020603050405020304" pitchFamily="18" charset="0"/>
            </a:endParaRPr>
          </a:p>
          <a:p>
            <a:endParaRPr lang="tr-TR" sz="2000" dirty="0">
              <a:solidFill>
                <a:srgbClr val="000000"/>
              </a:solidFill>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dirty="0"/>
          </a:p>
          <a:p>
            <a:pPr marL="0" indent="0">
              <a:buNone/>
            </a:pPr>
            <a:endParaRPr lang="tr-TR" dirty="0"/>
          </a:p>
        </p:txBody>
      </p:sp>
    </p:spTree>
    <p:extLst>
      <p:ext uri="{BB962C8B-B14F-4D97-AF65-F5344CB8AC3E}">
        <p14:creationId xmlns:p14="http://schemas.microsoft.com/office/powerpoint/2010/main" val="80504878"/>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379" y="2508253"/>
            <a:ext cx="9761517" cy="4658506"/>
          </a:xfrm>
        </p:spPr>
        <p:txBody>
          <a:bodyPr>
            <a:normAutofit/>
          </a:bodyPr>
          <a:lstStyle/>
          <a:p>
            <a:pPr marL="0" indent="0">
              <a:buNone/>
            </a:pPr>
            <a:endParaRPr lang="tr-TR" sz="1800" b="0" i="0" dirty="0" smtClean="0">
              <a:solidFill>
                <a:srgbClr val="000000"/>
              </a:solidFill>
              <a:effectLst/>
              <a:latin typeface="Times New Roman" panose="02020603050405020304" pitchFamily="18" charset="0"/>
            </a:endParaRPr>
          </a:p>
          <a:p>
            <a:pPr algn="just">
              <a:buFont typeface="Wingdings" panose="05000000000000000000" pitchFamily="2" charset="2"/>
              <a:buChar char="v"/>
            </a:pPr>
            <a:r>
              <a:rPr lang="tr-TR" sz="2000" b="1" dirty="0" smtClean="0">
                <a:solidFill>
                  <a:srgbClr val="00B050"/>
                </a:solidFill>
              </a:rPr>
              <a:t>Sigorta esasında, </a:t>
            </a:r>
            <a:r>
              <a:rPr lang="tr-TR" sz="2000" dirty="0" smtClean="0">
                <a:solidFill>
                  <a:schemeClr val="accent1">
                    <a:lumMod val="75000"/>
                  </a:schemeClr>
                </a:solidFill>
              </a:rPr>
              <a:t>Hz. Peygamber döneminde olmayan ve klasik fıkıh kaynaklarında yer almayan, daha sonra ortaya çıkmış bir akittir. Bu itibarla sigorta, dinin maksatları doğrultusunda ve </a:t>
            </a:r>
            <a:r>
              <a:rPr lang="tr-TR" sz="2000" dirty="0" err="1" smtClean="0">
                <a:solidFill>
                  <a:schemeClr val="accent1">
                    <a:lumMod val="75000"/>
                  </a:schemeClr>
                </a:solidFill>
              </a:rPr>
              <a:t>nassların</a:t>
            </a:r>
            <a:r>
              <a:rPr lang="tr-TR" sz="2000" dirty="0" smtClean="0">
                <a:solidFill>
                  <a:schemeClr val="accent1">
                    <a:lumMod val="75000"/>
                  </a:schemeClr>
                </a:solidFill>
              </a:rPr>
              <a:t> genel ilkeleri ışığında değerlendirilerek hükmü ortaya konabilir. Hz. Peygamber devrinden beri, ismi sigorta olmasa da, sigortanın özünde bulunan yardımlaşma ve dayanışma amacıyla, değişik cemiyetlerin olması bu tezi savunanları desteklemektedir.</a:t>
            </a:r>
          </a:p>
          <a:p>
            <a:pPr algn="just"/>
            <a:endParaRPr lang="tr-TR" sz="1800" b="0" i="0" dirty="0">
              <a:solidFill>
                <a:srgbClr val="000000"/>
              </a:solidFill>
              <a:effectLst/>
              <a:latin typeface="Times New Roman" panose="02020603050405020304" pitchFamily="18" charset="0"/>
            </a:endParaRPr>
          </a:p>
          <a:p>
            <a:pPr algn="just"/>
            <a:endParaRPr lang="tr-TR" sz="1600" b="0" i="0" dirty="0" smtClean="0">
              <a:solidFill>
                <a:srgbClr val="000000"/>
              </a:solidFill>
              <a:effectLst/>
              <a:latin typeface="Times New Roman" panose="02020603050405020304" pitchFamily="18" charset="0"/>
            </a:endParaRPr>
          </a:p>
          <a:p>
            <a:endParaRPr lang="tr-TR" sz="2000" dirty="0">
              <a:solidFill>
                <a:srgbClr val="000000"/>
              </a:solidFill>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dirty="0"/>
          </a:p>
          <a:p>
            <a:pPr marL="0" indent="0">
              <a:buNone/>
            </a:pPr>
            <a:endParaRPr lang="tr-TR" dirty="0"/>
          </a:p>
        </p:txBody>
      </p:sp>
      <p:sp>
        <p:nvSpPr>
          <p:cNvPr id="4" name="Title 1"/>
          <p:cNvSpPr txBox="1">
            <a:spLocks/>
          </p:cNvSpPr>
          <p:nvPr/>
        </p:nvSpPr>
        <p:spPr>
          <a:xfrm>
            <a:off x="0" y="307296"/>
            <a:ext cx="12192000" cy="102947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tr-TR" sz="3200" b="1" smtClean="0">
                <a:solidFill>
                  <a:schemeClr val="bg1"/>
                </a:solidFill>
              </a:rPr>
              <a:t>Tekafül Sistemi Tarihçesi ve Dünyadaki Gelişimi</a:t>
            </a:r>
            <a:endParaRPr lang="tr-TR" sz="3200" b="1" dirty="0">
              <a:solidFill>
                <a:schemeClr val="bg1"/>
              </a:solidFill>
            </a:endParaRPr>
          </a:p>
        </p:txBody>
      </p:sp>
    </p:spTree>
    <p:extLst>
      <p:ext uri="{BB962C8B-B14F-4D97-AF65-F5344CB8AC3E}">
        <p14:creationId xmlns:p14="http://schemas.microsoft.com/office/powerpoint/2010/main" val="2115150397"/>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379" y="2508253"/>
            <a:ext cx="9761517" cy="4658506"/>
          </a:xfrm>
        </p:spPr>
        <p:txBody>
          <a:bodyPr>
            <a:normAutofit/>
          </a:bodyPr>
          <a:lstStyle/>
          <a:p>
            <a:pPr marL="0" indent="0">
              <a:buNone/>
            </a:pPr>
            <a:endParaRPr lang="tr-TR" sz="1800" b="0" i="0" dirty="0" smtClean="0">
              <a:solidFill>
                <a:srgbClr val="000000"/>
              </a:solidFill>
              <a:effectLst/>
              <a:latin typeface="Times New Roman" panose="02020603050405020304" pitchFamily="18" charset="0"/>
            </a:endParaRPr>
          </a:p>
          <a:p>
            <a:pPr marL="0" indent="0" algn="just">
              <a:buNone/>
            </a:pPr>
            <a:endParaRPr lang="tr-TR" sz="1800" b="0" i="0" dirty="0">
              <a:solidFill>
                <a:srgbClr val="000000"/>
              </a:solidFill>
              <a:effectLst/>
              <a:latin typeface="Times New Roman" panose="02020603050405020304" pitchFamily="18" charset="0"/>
            </a:endParaRPr>
          </a:p>
          <a:p>
            <a:pPr algn="just"/>
            <a:endParaRPr lang="tr-TR" sz="1600" b="0" i="0" dirty="0" smtClean="0">
              <a:solidFill>
                <a:srgbClr val="000000"/>
              </a:solidFill>
              <a:effectLst/>
              <a:latin typeface="Times New Roman" panose="02020603050405020304" pitchFamily="18" charset="0"/>
            </a:endParaRPr>
          </a:p>
          <a:p>
            <a:endParaRPr lang="tr-TR" sz="2000" dirty="0">
              <a:solidFill>
                <a:srgbClr val="000000"/>
              </a:solidFill>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b="0" i="0" dirty="0" smtClean="0">
              <a:solidFill>
                <a:srgbClr val="000000"/>
              </a:solidFill>
              <a:effectLst/>
              <a:latin typeface="Times New Roman" panose="02020603050405020304" pitchFamily="18" charset="0"/>
            </a:endParaRPr>
          </a:p>
          <a:p>
            <a:endParaRPr lang="tr-TR" sz="2000" dirty="0"/>
          </a:p>
          <a:p>
            <a:pPr marL="0" indent="0">
              <a:buNone/>
            </a:pPr>
            <a:endParaRPr lang="tr-TR" dirty="0"/>
          </a:p>
        </p:txBody>
      </p:sp>
      <p:sp>
        <p:nvSpPr>
          <p:cNvPr id="4" name="Rectangle 3"/>
          <p:cNvSpPr/>
          <p:nvPr/>
        </p:nvSpPr>
        <p:spPr>
          <a:xfrm>
            <a:off x="295158" y="2508253"/>
            <a:ext cx="9773393" cy="4001095"/>
          </a:xfrm>
          <a:prstGeom prst="rect">
            <a:avLst/>
          </a:prstGeom>
        </p:spPr>
        <p:txBody>
          <a:bodyPr wrap="square">
            <a:spAutoFit/>
          </a:bodyPr>
          <a:lstStyle/>
          <a:p>
            <a:pPr marL="285750" indent="-285750">
              <a:buClr>
                <a:schemeClr val="accent6"/>
              </a:buClr>
              <a:buFont typeface="Wingdings" panose="05000000000000000000" pitchFamily="2" charset="2"/>
              <a:buChar char="v"/>
            </a:pPr>
            <a:r>
              <a:rPr lang="tr-TR" sz="2000" dirty="0">
                <a:solidFill>
                  <a:srgbClr val="000000"/>
                </a:solidFill>
                <a:latin typeface="Calibri" panose="020F0502020204030204" pitchFamily="34" charset="0"/>
                <a:cs typeface="Calibri" panose="020F0502020204030204" pitchFamily="34" charset="0"/>
              </a:rPr>
              <a:t>İlk </a:t>
            </a:r>
            <a:r>
              <a:rPr lang="tr-TR" sz="2000" dirty="0" err="1">
                <a:solidFill>
                  <a:srgbClr val="000000"/>
                </a:solidFill>
                <a:latin typeface="Calibri" panose="020F0502020204030204" pitchFamily="34" charset="0"/>
                <a:cs typeface="Calibri" panose="020F0502020204030204" pitchFamily="34" charset="0"/>
              </a:rPr>
              <a:t>tekafül</a:t>
            </a:r>
            <a:r>
              <a:rPr lang="tr-TR" sz="2000" dirty="0">
                <a:solidFill>
                  <a:srgbClr val="000000"/>
                </a:solidFill>
                <a:latin typeface="Calibri" panose="020F0502020204030204" pitchFamily="34" charset="0"/>
                <a:cs typeface="Calibri" panose="020F0502020204030204" pitchFamily="34" charset="0"/>
              </a:rPr>
              <a:t> </a:t>
            </a:r>
            <a:r>
              <a:rPr lang="tr-TR" sz="2000" dirty="0" smtClean="0">
                <a:solidFill>
                  <a:srgbClr val="000000"/>
                </a:solidFill>
                <a:latin typeface="Calibri" panose="020F0502020204030204" pitchFamily="34" charset="0"/>
                <a:cs typeface="Calibri" panose="020F0502020204030204" pitchFamily="34" charset="0"/>
              </a:rPr>
              <a:t>uygulamaları, </a:t>
            </a:r>
            <a:r>
              <a:rPr lang="tr-TR" sz="2000" b="1" dirty="0">
                <a:solidFill>
                  <a:srgbClr val="000000"/>
                </a:solidFill>
                <a:latin typeface="Calibri" panose="020F0502020204030204" pitchFamily="34" charset="0"/>
                <a:cs typeface="Calibri" panose="020F0502020204030204" pitchFamily="34" charset="0"/>
              </a:rPr>
              <a:t>1979 yılında </a:t>
            </a:r>
            <a:r>
              <a:rPr lang="tr-TR" sz="2000" b="1" dirty="0" smtClean="0">
                <a:solidFill>
                  <a:srgbClr val="000000"/>
                </a:solidFill>
                <a:latin typeface="Calibri" panose="020F0502020204030204" pitchFamily="34" charset="0"/>
                <a:cs typeface="Calibri" panose="020F0502020204030204" pitchFamily="34" charset="0"/>
              </a:rPr>
              <a:t>Sudan’da </a:t>
            </a:r>
            <a:r>
              <a:rPr lang="tr-TR" sz="2000" i="1" dirty="0" err="1">
                <a:latin typeface="Calibri" panose="020F0502020204030204" pitchFamily="34" charset="0"/>
                <a:cs typeface="Calibri" panose="020F0502020204030204" pitchFamily="34" charset="0"/>
              </a:rPr>
              <a:t>The</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İslamic</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Insurance</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Co</a:t>
            </a:r>
            <a:r>
              <a:rPr lang="tr-TR" sz="2000" i="1" dirty="0">
                <a:latin typeface="Calibri" panose="020F0502020204030204" pitchFamily="34" charset="0"/>
                <a:cs typeface="Calibri" panose="020F0502020204030204" pitchFamily="34" charset="0"/>
              </a:rPr>
              <a:t>.</a:t>
            </a:r>
            <a:r>
              <a:rPr lang="tr-TR" sz="2000" b="1" i="1" dirty="0" smtClean="0">
                <a:solidFill>
                  <a:srgbClr val="000000"/>
                </a:solidFill>
                <a:latin typeface="Calibri" panose="020F0502020204030204" pitchFamily="34" charset="0"/>
                <a:cs typeface="Calibri" panose="020F0502020204030204" pitchFamily="34" charset="0"/>
              </a:rPr>
              <a:t> </a:t>
            </a:r>
            <a:r>
              <a:rPr lang="tr-TR" sz="2000" dirty="0" smtClean="0">
                <a:solidFill>
                  <a:srgbClr val="000000"/>
                </a:solidFill>
                <a:latin typeface="Calibri" panose="020F0502020204030204" pitchFamily="34" charset="0"/>
                <a:cs typeface="Calibri" panose="020F0502020204030204" pitchFamily="34" charset="0"/>
              </a:rPr>
              <a:t>ve </a:t>
            </a:r>
            <a:r>
              <a:rPr lang="tr-TR" sz="2000" b="1" dirty="0">
                <a:latin typeface="Calibri" panose="020F0502020204030204" pitchFamily="34" charset="0"/>
                <a:cs typeface="Calibri" panose="020F0502020204030204" pitchFamily="34" charset="0"/>
              </a:rPr>
              <a:t>Birleşik Arap Emirlikleri’nde</a:t>
            </a:r>
            <a:r>
              <a:rPr lang="tr-TR" sz="2000"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The</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İslamic</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Arab</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Insurance</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Co</a:t>
            </a:r>
            <a:r>
              <a:rPr lang="tr-TR" sz="2000" i="1" dirty="0" smtClean="0">
                <a:latin typeface="Calibri" panose="020F0502020204030204" pitchFamily="34" charset="0"/>
                <a:cs typeface="Calibri" panose="020F0502020204030204" pitchFamily="34" charset="0"/>
              </a:rPr>
              <a:t>. </a:t>
            </a:r>
            <a:r>
              <a:rPr lang="tr-TR" sz="2000" dirty="0" smtClean="0">
                <a:solidFill>
                  <a:srgbClr val="000000"/>
                </a:solidFill>
                <a:latin typeface="Calibri" panose="020F0502020204030204" pitchFamily="34" charset="0"/>
                <a:cs typeface="Calibri" panose="020F0502020204030204" pitchFamily="34" charset="0"/>
              </a:rPr>
              <a:t>daha sonra </a:t>
            </a:r>
            <a:r>
              <a:rPr lang="tr-TR" sz="2000" dirty="0">
                <a:solidFill>
                  <a:srgbClr val="000000"/>
                </a:solidFill>
                <a:latin typeface="Calibri" panose="020F0502020204030204" pitchFamily="34" charset="0"/>
                <a:cs typeface="Calibri" panose="020F0502020204030204" pitchFamily="34" charset="0"/>
              </a:rPr>
              <a:t>uygulanmaya başlanmıştır.</a:t>
            </a:r>
          </a:p>
          <a:p>
            <a:pPr>
              <a:buClr>
                <a:schemeClr val="accent6"/>
              </a:buClr>
            </a:pPr>
            <a:endParaRPr lang="tr-TR" sz="2000" b="1" dirty="0" smtClean="0">
              <a:solidFill>
                <a:srgbClr val="000000"/>
              </a:solidFill>
              <a:latin typeface="Calibri" panose="020F0502020204030204" pitchFamily="34" charset="0"/>
              <a:cs typeface="Calibri" panose="020F0502020204030204" pitchFamily="34" charset="0"/>
            </a:endParaRPr>
          </a:p>
          <a:p>
            <a:pPr>
              <a:buClr>
                <a:schemeClr val="accent6"/>
              </a:buClr>
            </a:pPr>
            <a:endParaRPr lang="tr-TR" sz="2000" b="1" dirty="0" smtClean="0">
              <a:solidFill>
                <a:srgbClr val="000000"/>
              </a:solidFill>
              <a:latin typeface="Calibri" panose="020F0502020204030204" pitchFamily="34" charset="0"/>
              <a:cs typeface="Calibri" panose="020F0502020204030204" pitchFamily="34" charset="0"/>
            </a:endParaRPr>
          </a:p>
          <a:p>
            <a:pPr marL="285750" indent="-285750">
              <a:buClr>
                <a:schemeClr val="accent6"/>
              </a:buClr>
              <a:buFont typeface="Wingdings" panose="05000000000000000000" pitchFamily="2" charset="2"/>
              <a:buChar char="v"/>
            </a:pPr>
            <a:r>
              <a:rPr lang="tr-TR" sz="2000" dirty="0" smtClean="0">
                <a:solidFill>
                  <a:srgbClr val="000000"/>
                </a:solidFill>
                <a:latin typeface="Calibri" panose="020F0502020204030204" pitchFamily="34" charset="0"/>
                <a:cs typeface="Calibri" panose="020F0502020204030204" pitchFamily="34" charset="0"/>
              </a:rPr>
              <a:t>İkinci olarak,</a:t>
            </a:r>
            <a:r>
              <a:rPr lang="tr-TR" sz="2000" b="1" dirty="0" smtClean="0">
                <a:solidFill>
                  <a:srgbClr val="000000"/>
                </a:solidFill>
                <a:latin typeface="Calibri" panose="020F0502020204030204" pitchFamily="34" charset="0"/>
                <a:cs typeface="Calibri" panose="020F0502020204030204" pitchFamily="34" charset="0"/>
              </a:rPr>
              <a:t>1984 </a:t>
            </a:r>
            <a:r>
              <a:rPr lang="tr-TR" sz="2000" b="1" dirty="0">
                <a:solidFill>
                  <a:srgbClr val="000000"/>
                </a:solidFill>
                <a:latin typeface="Calibri" panose="020F0502020204030204" pitchFamily="34" charset="0"/>
                <a:cs typeface="Calibri" panose="020F0502020204030204" pitchFamily="34" charset="0"/>
              </a:rPr>
              <a:t>yılında </a:t>
            </a:r>
            <a:r>
              <a:rPr lang="tr-TR" sz="2000" b="1" dirty="0" smtClean="0">
                <a:solidFill>
                  <a:srgbClr val="000000"/>
                </a:solidFill>
                <a:latin typeface="Calibri" panose="020F0502020204030204" pitchFamily="34" charset="0"/>
                <a:cs typeface="Calibri" panose="020F0502020204030204" pitchFamily="34" charset="0"/>
              </a:rPr>
              <a:t>Malezya’da </a:t>
            </a:r>
            <a:r>
              <a:rPr lang="tr-TR" sz="2000" dirty="0" smtClean="0">
                <a:solidFill>
                  <a:srgbClr val="000000"/>
                </a:solidFill>
                <a:latin typeface="Calibri" panose="020F0502020204030204" pitchFamily="34" charset="0"/>
                <a:cs typeface="Calibri" panose="020F0502020204030204" pitchFamily="34" charset="0"/>
              </a:rPr>
              <a:t>uygulanmaya başlanmıştır.</a:t>
            </a:r>
            <a:endParaRPr lang="tr-TR" sz="2000" dirty="0">
              <a:solidFill>
                <a:srgbClr val="000000"/>
              </a:solidFill>
              <a:latin typeface="Calibri" panose="020F0502020204030204" pitchFamily="34" charset="0"/>
              <a:cs typeface="Calibri" panose="020F0502020204030204" pitchFamily="34" charset="0"/>
            </a:endParaRPr>
          </a:p>
          <a:p>
            <a:pPr>
              <a:buClr>
                <a:schemeClr val="accent6"/>
              </a:buClr>
            </a:pPr>
            <a:endParaRPr lang="tr-TR" sz="2000" dirty="0" smtClean="0">
              <a:solidFill>
                <a:srgbClr val="000000"/>
              </a:solidFill>
              <a:latin typeface="Calibri" panose="020F0502020204030204" pitchFamily="34" charset="0"/>
              <a:cs typeface="Calibri" panose="020F0502020204030204" pitchFamily="34" charset="0"/>
            </a:endParaRPr>
          </a:p>
          <a:p>
            <a:pPr>
              <a:buClr>
                <a:schemeClr val="accent6"/>
              </a:buClr>
            </a:pPr>
            <a:endParaRPr lang="tr-TR" sz="2000" dirty="0">
              <a:solidFill>
                <a:srgbClr val="000000"/>
              </a:solidFill>
              <a:latin typeface="Calibri" panose="020F0502020204030204" pitchFamily="34" charset="0"/>
              <a:cs typeface="Calibri" panose="020F0502020204030204" pitchFamily="34" charset="0"/>
            </a:endParaRPr>
          </a:p>
          <a:p>
            <a:pPr marL="285750" indent="-285750">
              <a:buClr>
                <a:schemeClr val="accent6"/>
              </a:buClr>
              <a:buFont typeface="Wingdings" panose="05000000000000000000" pitchFamily="2" charset="2"/>
              <a:buChar char="v"/>
            </a:pPr>
            <a:r>
              <a:rPr lang="tr-TR" sz="2000" dirty="0">
                <a:latin typeface="Calibri" panose="020F0502020204030204" pitchFamily="34" charset="0"/>
                <a:cs typeface="Calibri" panose="020F0502020204030204" pitchFamily="34" charset="0"/>
              </a:rPr>
              <a:t>Daha </a:t>
            </a:r>
            <a:r>
              <a:rPr lang="tr-TR" sz="2000" dirty="0" smtClean="0">
                <a:latin typeface="Calibri" panose="020F0502020204030204" pitchFamily="34" charset="0"/>
                <a:cs typeface="Calibri" panose="020F0502020204030204" pitchFamily="34" charset="0"/>
              </a:rPr>
              <a:t>sonra Suudi </a:t>
            </a:r>
            <a:r>
              <a:rPr lang="tr-TR" sz="2000" dirty="0">
                <a:latin typeface="Calibri" panose="020F0502020204030204" pitchFamily="34" charset="0"/>
                <a:cs typeface="Calibri" panose="020F0502020204030204" pitchFamily="34" charset="0"/>
              </a:rPr>
              <a:t>Arabistan ve Orta Doğu ülkelerinde de yaygınlaşmaya başlamıştır</a:t>
            </a:r>
            <a:r>
              <a:rPr lang="tr-TR" sz="2000" dirty="0" smtClean="0">
                <a:latin typeface="Calibri" panose="020F0502020204030204" pitchFamily="34" charset="0"/>
                <a:cs typeface="Calibri" panose="020F0502020204030204" pitchFamily="34" charset="0"/>
              </a:rPr>
              <a:t>.</a:t>
            </a:r>
          </a:p>
          <a:p>
            <a:pPr>
              <a:buClr>
                <a:schemeClr val="accent6"/>
              </a:buClr>
            </a:pPr>
            <a:endParaRPr lang="tr-TR" sz="2000" dirty="0"/>
          </a:p>
          <a:p>
            <a:pPr>
              <a:buClr>
                <a:schemeClr val="accent6"/>
              </a:buClr>
            </a:pPr>
            <a:endParaRPr lang="tr-TR" sz="2000" dirty="0" smtClean="0"/>
          </a:p>
          <a:p>
            <a:pPr>
              <a:buClr>
                <a:schemeClr val="accent6"/>
              </a:buClr>
            </a:pPr>
            <a:r>
              <a:rPr lang="tr-TR" dirty="0"/>
              <a:t/>
            </a:r>
            <a:br>
              <a:rPr lang="tr-TR" dirty="0"/>
            </a:br>
            <a:r>
              <a:rPr lang="tr-TR" dirty="0"/>
              <a:t/>
            </a:r>
            <a:br>
              <a:rPr lang="tr-TR" dirty="0"/>
            </a:br>
            <a:endParaRPr lang="tr-TR" dirty="0"/>
          </a:p>
        </p:txBody>
      </p:sp>
      <p:sp>
        <p:nvSpPr>
          <p:cNvPr id="6" name="Title 1"/>
          <p:cNvSpPr>
            <a:spLocks noGrp="1"/>
          </p:cNvSpPr>
          <p:nvPr>
            <p:ph type="title"/>
          </p:nvPr>
        </p:nvSpPr>
        <p:spPr>
          <a:xfrm>
            <a:off x="0" y="224564"/>
            <a:ext cx="12192000" cy="1029470"/>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a:solidFill>
                  <a:schemeClr val="bg1"/>
                </a:solidFill>
              </a:rPr>
              <a:t>Tekafül</a:t>
            </a:r>
            <a:r>
              <a:rPr lang="tr-TR" sz="3200" b="1" dirty="0">
                <a:solidFill>
                  <a:schemeClr val="bg1"/>
                </a:solidFill>
              </a:rPr>
              <a:t> Sistemi </a:t>
            </a:r>
            <a:r>
              <a:rPr lang="tr-TR" sz="3200" b="1" dirty="0" smtClean="0">
                <a:solidFill>
                  <a:schemeClr val="bg1"/>
                </a:solidFill>
              </a:rPr>
              <a:t>Tarihçesi ve Dünyadaki </a:t>
            </a:r>
            <a:r>
              <a:rPr lang="tr-TR" sz="3200" b="1" dirty="0">
                <a:solidFill>
                  <a:schemeClr val="bg1"/>
                </a:solidFill>
              </a:rPr>
              <a:t>Gelişimi</a:t>
            </a:r>
          </a:p>
        </p:txBody>
      </p:sp>
    </p:spTree>
    <p:extLst>
      <p:ext uri="{BB962C8B-B14F-4D97-AF65-F5344CB8AC3E}">
        <p14:creationId xmlns:p14="http://schemas.microsoft.com/office/powerpoint/2010/main" val="2506977100"/>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24564"/>
            <a:ext cx="12192000" cy="1029470"/>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a:solidFill>
                  <a:schemeClr val="bg1"/>
                </a:solidFill>
              </a:rPr>
              <a:t>Tekafül</a:t>
            </a:r>
            <a:r>
              <a:rPr lang="tr-TR" sz="3200" b="1" dirty="0">
                <a:solidFill>
                  <a:schemeClr val="bg1"/>
                </a:solidFill>
              </a:rPr>
              <a:t> Sistemi </a:t>
            </a:r>
            <a:r>
              <a:rPr lang="tr-TR" sz="3200" b="1" dirty="0" smtClean="0">
                <a:solidFill>
                  <a:schemeClr val="bg1"/>
                </a:solidFill>
              </a:rPr>
              <a:t>Tarihçesi ve Dünyadaki </a:t>
            </a:r>
            <a:r>
              <a:rPr lang="tr-TR" sz="3200" b="1" dirty="0">
                <a:solidFill>
                  <a:schemeClr val="bg1"/>
                </a:solidFill>
              </a:rPr>
              <a:t>Gelişimi</a:t>
            </a:r>
          </a:p>
        </p:txBody>
      </p:sp>
      <p:pic>
        <p:nvPicPr>
          <p:cNvPr id="5" name="Picture 4"/>
          <p:cNvPicPr>
            <a:picLocks noChangeAspect="1"/>
          </p:cNvPicPr>
          <p:nvPr/>
        </p:nvPicPr>
        <p:blipFill>
          <a:blip r:embed="rId2"/>
          <a:stretch>
            <a:fillRect/>
          </a:stretch>
        </p:blipFill>
        <p:spPr>
          <a:xfrm>
            <a:off x="531223" y="1793966"/>
            <a:ext cx="8830997" cy="3801139"/>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sp>
        <p:nvSpPr>
          <p:cNvPr id="6" name="Rectangle 5"/>
          <p:cNvSpPr/>
          <p:nvPr/>
        </p:nvSpPr>
        <p:spPr>
          <a:xfrm>
            <a:off x="505096" y="5796483"/>
            <a:ext cx="8830997" cy="338554"/>
          </a:xfrm>
          <a:prstGeom prst="rect">
            <a:avLst/>
          </a:prstGeom>
        </p:spPr>
        <p:txBody>
          <a:bodyPr wrap="square">
            <a:spAutoFit/>
          </a:bodyPr>
          <a:lstStyle/>
          <a:p>
            <a:r>
              <a:rPr lang="tr-TR" sz="1600" dirty="0" smtClean="0"/>
              <a:t>Kaynak: </a:t>
            </a:r>
            <a:r>
              <a:rPr lang="tr-TR" sz="1100" dirty="0" smtClean="0"/>
              <a:t>http</a:t>
            </a:r>
            <a:r>
              <a:rPr lang="tr-TR" sz="1100" dirty="0"/>
              <a:t>://www.star.com.tr/ekonomi/turkiye-islami-sigortacilikta-en-hizli-buyuyen-ulke-olacak-haber-1036363/</a:t>
            </a:r>
          </a:p>
        </p:txBody>
      </p:sp>
    </p:spTree>
    <p:extLst>
      <p:ext uri="{BB962C8B-B14F-4D97-AF65-F5344CB8AC3E}">
        <p14:creationId xmlns:p14="http://schemas.microsoft.com/office/powerpoint/2010/main" val="2639671666"/>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23744"/>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600" b="1" dirty="0" smtClean="0"/>
              <a:t>SUNUMUN İÇERİĞİ</a:t>
            </a:r>
            <a:endParaRPr lang="tr-TR"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428369"/>
              </p:ext>
            </p:extLst>
          </p:nvPr>
        </p:nvGraphicFramePr>
        <p:xfrm>
          <a:off x="0" y="2346035"/>
          <a:ext cx="12191999" cy="4328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241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8845"/>
            <a:ext cx="10515600" cy="1325563"/>
          </a:xfrm>
        </p:spPr>
        <p:txBody>
          <a:bodyPr>
            <a:normAutofit/>
          </a:bodyPr>
          <a:lstStyle/>
          <a:p>
            <a:pPr algn="ctr"/>
            <a:r>
              <a:rPr lang="tr-TR" sz="4000" b="1" dirty="0" err="1" smtClean="0">
                <a:solidFill>
                  <a:srgbClr val="0070C0"/>
                </a:solidFill>
              </a:rPr>
              <a:t>Tekafül</a:t>
            </a:r>
            <a:r>
              <a:rPr lang="tr-TR" sz="4000" b="1" dirty="0" smtClean="0">
                <a:solidFill>
                  <a:srgbClr val="0070C0"/>
                </a:solidFill>
              </a:rPr>
              <a:t> Sistemi ve Modelleri</a:t>
            </a:r>
            <a:endParaRPr lang="tr-TR" sz="4000" b="1"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2965605" y="2789383"/>
            <a:ext cx="6057589" cy="3544568"/>
          </a:xfrm>
          <a:prstGeom prst="rect">
            <a:avLst/>
          </a:prstGeom>
          <a:effectLst>
            <a:glow rad="139700">
              <a:srgbClr val="0070C0">
                <a:alpha val="40000"/>
              </a:srgbClr>
            </a:glow>
          </a:effectLst>
        </p:spPr>
      </p:pic>
    </p:spTree>
    <p:extLst>
      <p:ext uri="{BB962C8B-B14F-4D97-AF65-F5344CB8AC3E}">
        <p14:creationId xmlns:p14="http://schemas.microsoft.com/office/powerpoint/2010/main" val="669284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1010828"/>
          </a:xfr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r>
              <a:rPr lang="tr-TR" sz="3200" b="1" dirty="0" err="1" smtClean="0"/>
              <a:t>Tekaful</a:t>
            </a:r>
            <a:r>
              <a:rPr lang="tr-TR" sz="3200" b="1" dirty="0" smtClean="0"/>
              <a:t> (İslami </a:t>
            </a:r>
            <a:r>
              <a:rPr lang="tr-TR" sz="3200" b="1" dirty="0"/>
              <a:t>Sigortacılık , </a:t>
            </a:r>
            <a:r>
              <a:rPr lang="tr-TR" sz="3200" b="1" dirty="0" smtClean="0"/>
              <a:t>Katılım </a:t>
            </a:r>
            <a:r>
              <a:rPr lang="tr-TR" sz="3200" b="1" dirty="0"/>
              <a:t>Sigortacılığı</a:t>
            </a:r>
            <a:r>
              <a:rPr lang="tr-TR" sz="3200" b="1" dirty="0" smtClean="0"/>
              <a:t>)</a:t>
            </a:r>
            <a:endParaRPr lang="tr-TR" sz="3200" b="1" dirty="0">
              <a:solidFill>
                <a:schemeClr val="lt1"/>
              </a:solidFill>
              <a:latin typeface="+mn-lt"/>
              <a:ea typeface="+mn-ea"/>
              <a:cs typeface="+mn-cs"/>
            </a:endParaRPr>
          </a:p>
        </p:txBody>
      </p:sp>
      <p:sp>
        <p:nvSpPr>
          <p:cNvPr id="3" name="Content Placeholder 2"/>
          <p:cNvSpPr>
            <a:spLocks noGrp="1"/>
          </p:cNvSpPr>
          <p:nvPr>
            <p:ph idx="1"/>
          </p:nvPr>
        </p:nvSpPr>
        <p:spPr>
          <a:xfrm>
            <a:off x="517566" y="1873126"/>
            <a:ext cx="10953997" cy="4351338"/>
          </a:xfrm>
        </p:spPr>
        <p:txBody>
          <a:bodyPr>
            <a:normAutofit fontScale="92500" lnSpcReduction="10000"/>
          </a:bodyPr>
          <a:lstStyle/>
          <a:p>
            <a:pPr>
              <a:buClr>
                <a:srgbClr val="0070C0"/>
              </a:buClr>
              <a:buFont typeface="Wingdings" panose="05000000000000000000" pitchFamily="2" charset="2"/>
              <a:buChar char="v"/>
            </a:pPr>
            <a:r>
              <a:rPr lang="tr-TR" sz="1800" b="1" dirty="0">
                <a:solidFill>
                  <a:srgbClr val="000000"/>
                </a:solidFill>
              </a:rPr>
              <a:t>“</a:t>
            </a:r>
            <a:r>
              <a:rPr lang="tr-TR" sz="1800" b="1" dirty="0" err="1">
                <a:solidFill>
                  <a:srgbClr val="000000"/>
                </a:solidFill>
              </a:rPr>
              <a:t>Tekafül</a:t>
            </a:r>
            <a:r>
              <a:rPr lang="tr-TR" sz="1800" b="1" dirty="0">
                <a:solidFill>
                  <a:srgbClr val="000000"/>
                </a:solidFill>
              </a:rPr>
              <a:t>” </a:t>
            </a:r>
            <a:r>
              <a:rPr lang="tr-TR" sz="1800" dirty="0">
                <a:solidFill>
                  <a:srgbClr val="000000"/>
                </a:solidFill>
              </a:rPr>
              <a:t>sözlük anlamı itibari ile </a:t>
            </a:r>
            <a:r>
              <a:rPr lang="tr-TR" sz="1800" dirty="0" smtClean="0">
                <a:solidFill>
                  <a:srgbClr val="000000"/>
                </a:solidFill>
              </a:rPr>
              <a:t>«</a:t>
            </a:r>
            <a:r>
              <a:rPr lang="tr-TR" sz="1800" i="1" dirty="0" smtClean="0">
                <a:solidFill>
                  <a:srgbClr val="000000"/>
                </a:solidFill>
              </a:rPr>
              <a:t>dayanışma, karşılıklı işbirliği, müşterek garanti» </a:t>
            </a:r>
            <a:r>
              <a:rPr lang="tr-TR" sz="1800" dirty="0" smtClean="0">
                <a:solidFill>
                  <a:srgbClr val="000000"/>
                </a:solidFill>
              </a:rPr>
              <a:t>gibi anlamlara gelmektedir. </a:t>
            </a:r>
            <a:r>
              <a:rPr lang="tr-TR" sz="1800" dirty="0">
                <a:solidFill>
                  <a:srgbClr val="000000"/>
                </a:solidFill>
              </a:rPr>
              <a:t>Arapça kökenli kefalet kelimesinden türemiştir. </a:t>
            </a:r>
            <a:r>
              <a:rPr lang="tr-TR" sz="1800" dirty="0" smtClean="0">
                <a:solidFill>
                  <a:srgbClr val="000000"/>
                </a:solidFill>
              </a:rPr>
              <a:t>«Karşılıklı Kefalet» anlamı da mevcuttur.</a:t>
            </a:r>
          </a:p>
          <a:p>
            <a:pPr>
              <a:buClr>
                <a:srgbClr val="0070C0"/>
              </a:buClr>
              <a:buFont typeface="Wingdings" panose="05000000000000000000" pitchFamily="2" charset="2"/>
              <a:buChar char="v"/>
            </a:pPr>
            <a:endParaRPr lang="tr-TR" sz="1800" dirty="0" smtClean="0">
              <a:solidFill>
                <a:srgbClr val="000000"/>
              </a:solidFill>
            </a:endParaRPr>
          </a:p>
          <a:p>
            <a:pPr>
              <a:buClr>
                <a:srgbClr val="0070C0"/>
              </a:buClr>
              <a:buFont typeface="Wingdings" panose="05000000000000000000" pitchFamily="2" charset="2"/>
              <a:buChar char="v"/>
            </a:pPr>
            <a:r>
              <a:rPr lang="tr-TR" sz="1800" dirty="0" smtClean="0">
                <a:solidFill>
                  <a:srgbClr val="000000"/>
                </a:solidFill>
              </a:rPr>
              <a:t>Sigortacılık </a:t>
            </a:r>
            <a:r>
              <a:rPr lang="tr-TR" sz="1800" dirty="0">
                <a:solidFill>
                  <a:srgbClr val="000000"/>
                </a:solidFill>
              </a:rPr>
              <a:t>terminolojisinde ise </a:t>
            </a:r>
            <a:r>
              <a:rPr lang="tr-TR" sz="1800" b="1" dirty="0">
                <a:solidFill>
                  <a:srgbClr val="000000"/>
                </a:solidFill>
              </a:rPr>
              <a:t>«İslami Sigorta» </a:t>
            </a:r>
            <a:r>
              <a:rPr lang="tr-TR" sz="1800" dirty="0">
                <a:solidFill>
                  <a:srgbClr val="000000"/>
                </a:solidFill>
              </a:rPr>
              <a:t>diye tanımlanmaktadır</a:t>
            </a:r>
            <a:r>
              <a:rPr lang="tr-TR" sz="1800" dirty="0" smtClean="0">
                <a:solidFill>
                  <a:srgbClr val="000000"/>
                </a:solidFill>
              </a:rPr>
              <a:t>. </a:t>
            </a:r>
            <a:endParaRPr lang="tr-TR" sz="1800" dirty="0">
              <a:solidFill>
                <a:srgbClr val="000000"/>
              </a:solidFill>
            </a:endParaRPr>
          </a:p>
          <a:p>
            <a:pPr>
              <a:buClr>
                <a:srgbClr val="0070C0"/>
              </a:buClr>
              <a:buFont typeface="Wingdings" panose="05000000000000000000" pitchFamily="2" charset="2"/>
              <a:buChar char="v"/>
            </a:pPr>
            <a:endParaRPr lang="tr-TR" sz="1800" dirty="0">
              <a:solidFill>
                <a:srgbClr val="000000"/>
              </a:solidFill>
            </a:endParaRPr>
          </a:p>
          <a:p>
            <a:pPr>
              <a:buClr>
                <a:srgbClr val="0070C0"/>
              </a:buClr>
              <a:buFont typeface="Wingdings" panose="05000000000000000000" pitchFamily="2" charset="2"/>
              <a:buChar char="v"/>
            </a:pPr>
            <a:r>
              <a:rPr lang="tr-TR" sz="1800" dirty="0" err="1">
                <a:solidFill>
                  <a:schemeClr val="tx1"/>
                </a:solidFill>
              </a:rPr>
              <a:t>Tekafül</a:t>
            </a:r>
            <a:r>
              <a:rPr lang="tr-TR" sz="1800" dirty="0">
                <a:solidFill>
                  <a:schemeClr val="tx1"/>
                </a:solidFill>
              </a:rPr>
              <a:t> şirketi, «Karşılıklı» ve «Ticari» Sigortacılığı içeren «</a:t>
            </a:r>
            <a:r>
              <a:rPr lang="tr-TR" sz="1800" dirty="0" err="1">
                <a:solidFill>
                  <a:schemeClr val="tx1"/>
                </a:solidFill>
              </a:rPr>
              <a:t>hibrid</a:t>
            </a:r>
            <a:r>
              <a:rPr lang="tr-TR" sz="1800" dirty="0">
                <a:solidFill>
                  <a:schemeClr val="tx1"/>
                </a:solidFill>
              </a:rPr>
              <a:t>» bir formdur</a:t>
            </a:r>
            <a:r>
              <a:rPr lang="tr-TR" sz="1800" dirty="0" smtClean="0">
                <a:solidFill>
                  <a:schemeClr val="tx1"/>
                </a:solidFill>
              </a:rPr>
              <a:t>.</a:t>
            </a:r>
          </a:p>
          <a:p>
            <a:pPr>
              <a:buClr>
                <a:srgbClr val="0070C0"/>
              </a:buClr>
              <a:buFont typeface="Wingdings" panose="05000000000000000000" pitchFamily="2" charset="2"/>
              <a:buChar char="v"/>
            </a:pPr>
            <a:endParaRPr lang="tr-TR" sz="1800" dirty="0"/>
          </a:p>
          <a:p>
            <a:pPr>
              <a:buClr>
                <a:srgbClr val="0070C0"/>
              </a:buClr>
              <a:buFont typeface="Wingdings" panose="05000000000000000000" pitchFamily="2" charset="2"/>
              <a:buChar char="v"/>
            </a:pPr>
            <a:r>
              <a:rPr lang="tr-TR" sz="1800" b="1" dirty="0" err="1"/>
              <a:t>İslamî</a:t>
            </a:r>
            <a:r>
              <a:rPr lang="tr-TR" sz="1800" b="1" dirty="0"/>
              <a:t> finans bağlamında </a:t>
            </a:r>
            <a:r>
              <a:rPr lang="tr-TR" sz="1800" b="1" dirty="0" err="1" smtClean="0"/>
              <a:t>tekâfül</a:t>
            </a:r>
            <a:r>
              <a:rPr lang="tr-TR" sz="1800" b="1" dirty="0" smtClean="0"/>
              <a:t> sözleşmesi:</a:t>
            </a:r>
            <a:endParaRPr lang="tr-TR" sz="1800" dirty="0"/>
          </a:p>
          <a:p>
            <a:pPr>
              <a:buClr>
                <a:srgbClr val="0070C0"/>
              </a:buClr>
              <a:buFont typeface="Wingdings" panose="05000000000000000000" pitchFamily="2" charset="2"/>
              <a:buChar char="v"/>
            </a:pPr>
            <a:r>
              <a:rPr lang="tr-TR" sz="1800" dirty="0" smtClean="0">
                <a:solidFill>
                  <a:schemeClr val="tx1"/>
                </a:solidFill>
              </a:rPr>
              <a:t>Bireylerin</a:t>
            </a:r>
            <a:r>
              <a:rPr lang="tr-TR" sz="1800" dirty="0">
                <a:solidFill>
                  <a:schemeClr val="tx1"/>
                </a:solidFill>
              </a:rPr>
              <a:t>, gelecekte maruz kalmaları muhtemel kayıp ve olumsuzluklara karşı birbirlerinin zararlarını tazmin </a:t>
            </a:r>
            <a:r>
              <a:rPr lang="tr-TR" sz="1800" dirty="0" smtClean="0">
                <a:solidFill>
                  <a:schemeClr val="tx1"/>
                </a:solidFill>
              </a:rPr>
              <a:t> etmeyi </a:t>
            </a:r>
            <a:r>
              <a:rPr lang="tr-TR" sz="1800" dirty="0">
                <a:solidFill>
                  <a:schemeClr val="tx1"/>
                </a:solidFill>
              </a:rPr>
              <a:t>karşılıklı olarak kabul ettikleri bir sözleşmedir</a:t>
            </a:r>
            <a:r>
              <a:rPr lang="tr-TR" sz="1800" dirty="0" smtClean="0">
                <a:solidFill>
                  <a:schemeClr val="tx1"/>
                </a:solidFill>
              </a:rPr>
              <a:t>.</a:t>
            </a:r>
          </a:p>
          <a:p>
            <a:pPr marL="0" indent="0">
              <a:buNone/>
            </a:pPr>
            <a:endParaRPr lang="tr-TR" sz="1800" b="1" i="1" u="sng" dirty="0" smtClean="0">
              <a:solidFill>
                <a:srgbClr val="00B050"/>
              </a:solidFill>
            </a:endParaRPr>
          </a:p>
          <a:p>
            <a:pPr marL="0" indent="0">
              <a:buNone/>
            </a:pPr>
            <a:r>
              <a:rPr lang="tr-TR" sz="2000" b="1" i="1" u="sng" dirty="0" smtClean="0">
                <a:solidFill>
                  <a:srgbClr val="FF0000"/>
                </a:solidFill>
              </a:rPr>
              <a:t> </a:t>
            </a:r>
            <a:r>
              <a:rPr lang="tr-TR" sz="2000" b="1" i="1" u="sng" dirty="0" err="1" smtClean="0">
                <a:solidFill>
                  <a:srgbClr val="FF0000"/>
                </a:solidFill>
              </a:rPr>
              <a:t>Ğarar</a:t>
            </a:r>
            <a:r>
              <a:rPr lang="tr-TR" sz="2000" b="1" i="1" u="sng" dirty="0" smtClean="0">
                <a:solidFill>
                  <a:srgbClr val="FF0000"/>
                </a:solidFill>
              </a:rPr>
              <a:t>,</a:t>
            </a:r>
            <a:r>
              <a:rPr lang="tr-TR" sz="2000" b="1" i="1" dirty="0" smtClean="0">
                <a:solidFill>
                  <a:srgbClr val="FF0000"/>
                </a:solidFill>
              </a:rPr>
              <a:t> </a:t>
            </a:r>
            <a:r>
              <a:rPr lang="tr-TR" sz="2000" b="1" i="1" u="sng" dirty="0" err="1" smtClean="0">
                <a:solidFill>
                  <a:srgbClr val="FF0000"/>
                </a:solidFill>
              </a:rPr>
              <a:t>Meysir</a:t>
            </a:r>
            <a:r>
              <a:rPr lang="tr-TR" sz="2000" b="1" i="1" dirty="0" smtClean="0">
                <a:solidFill>
                  <a:srgbClr val="FF0000"/>
                </a:solidFill>
              </a:rPr>
              <a:t> ve </a:t>
            </a:r>
            <a:r>
              <a:rPr lang="tr-TR" sz="2000" b="1" i="1" u="sng" dirty="0" err="1" smtClean="0">
                <a:solidFill>
                  <a:srgbClr val="FF0000"/>
                </a:solidFill>
              </a:rPr>
              <a:t>Ribadan</a:t>
            </a:r>
            <a:r>
              <a:rPr lang="tr-TR" sz="2000" b="1" i="1" dirty="0">
                <a:solidFill>
                  <a:srgbClr val="FF0000"/>
                </a:solidFill>
              </a:rPr>
              <a:t> </a:t>
            </a:r>
            <a:r>
              <a:rPr lang="tr-TR" sz="2000" b="1" i="1" dirty="0" smtClean="0">
                <a:solidFill>
                  <a:srgbClr val="00B050"/>
                </a:solidFill>
              </a:rPr>
              <a:t>uzak</a:t>
            </a:r>
          </a:p>
          <a:p>
            <a:pPr marL="0" indent="0">
              <a:buNone/>
            </a:pPr>
            <a:endParaRPr lang="tr-TR" sz="2000" dirty="0"/>
          </a:p>
          <a:p>
            <a:pPr marL="0" indent="0">
              <a:buNone/>
            </a:pPr>
            <a:endParaRPr lang="tr-TR" sz="2000" dirty="0" smtClean="0"/>
          </a:p>
          <a:p>
            <a:pPr marL="0" indent="0">
              <a:buNone/>
            </a:pPr>
            <a:endParaRPr lang="tr-TR" dirty="0"/>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1753819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131"/>
            <a:ext cx="12192000" cy="1018903"/>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smtClean="0"/>
              <a:t>Tekafül</a:t>
            </a:r>
            <a:r>
              <a:rPr lang="tr-TR" sz="3200" b="1" dirty="0" smtClean="0"/>
              <a:t> Şirketi Genel Yapısı</a:t>
            </a:r>
            <a:endParaRPr lang="tr-TR" sz="3200" b="1" dirty="0"/>
          </a:p>
        </p:txBody>
      </p:sp>
      <p:sp>
        <p:nvSpPr>
          <p:cNvPr id="3" name="Content Placeholder 2"/>
          <p:cNvSpPr>
            <a:spLocks noGrp="1"/>
          </p:cNvSpPr>
          <p:nvPr>
            <p:ph idx="1"/>
          </p:nvPr>
        </p:nvSpPr>
        <p:spPr>
          <a:xfrm>
            <a:off x="356260" y="1558834"/>
            <a:ext cx="11590317" cy="4929052"/>
          </a:xfrm>
        </p:spPr>
        <p:txBody>
          <a:bodyPr>
            <a:noAutofit/>
          </a:bodyPr>
          <a:lstStyle/>
          <a:p>
            <a:pPr marL="0" indent="0">
              <a:lnSpc>
                <a:spcPct val="100000"/>
              </a:lnSpc>
              <a:buNone/>
            </a:pPr>
            <a:r>
              <a:rPr lang="tr-TR" sz="1800" b="1" dirty="0" smtClean="0">
                <a:solidFill>
                  <a:srgbClr val="0070C0"/>
                </a:solidFill>
              </a:rPr>
              <a:t>Sigortanın Dini Açıdan Sakıncalı Olmasına Sebep Olan</a:t>
            </a:r>
            <a:r>
              <a:rPr lang="tr-TR" sz="1800" b="1" dirty="0" smtClean="0"/>
              <a:t>:</a:t>
            </a:r>
          </a:p>
          <a:p>
            <a:pPr>
              <a:lnSpc>
                <a:spcPct val="100000"/>
              </a:lnSpc>
              <a:buFont typeface="Courier New" panose="02070309020205020404" pitchFamily="49" charset="0"/>
              <a:buChar char="o"/>
            </a:pPr>
            <a:r>
              <a:rPr lang="tr-TR" sz="1800" b="1" dirty="0" err="1" smtClean="0">
                <a:solidFill>
                  <a:srgbClr val="FF0000"/>
                </a:solidFill>
              </a:rPr>
              <a:t>Ğarar</a:t>
            </a:r>
            <a:r>
              <a:rPr lang="tr-TR" sz="1800" b="1" dirty="0" smtClean="0">
                <a:solidFill>
                  <a:srgbClr val="FF0000"/>
                </a:solidFill>
              </a:rPr>
              <a:t>(Belirsizlik)               </a:t>
            </a:r>
            <a:r>
              <a:rPr lang="tr-TR" sz="1800" b="1" dirty="0" smtClean="0">
                <a:solidFill>
                  <a:srgbClr val="00B050"/>
                </a:solidFill>
              </a:rPr>
              <a:t>1</a:t>
            </a:r>
          </a:p>
          <a:p>
            <a:pPr>
              <a:lnSpc>
                <a:spcPct val="100000"/>
              </a:lnSpc>
              <a:buFont typeface="Courier New" panose="02070309020205020404" pitchFamily="49" charset="0"/>
              <a:buChar char="o"/>
            </a:pPr>
            <a:r>
              <a:rPr lang="tr-TR" sz="1800" b="1" dirty="0" err="1" smtClean="0">
                <a:solidFill>
                  <a:srgbClr val="FF0000"/>
                </a:solidFill>
              </a:rPr>
              <a:t>Meysir</a:t>
            </a:r>
            <a:r>
              <a:rPr lang="tr-TR" sz="1800" b="1" dirty="0" smtClean="0">
                <a:solidFill>
                  <a:srgbClr val="FF0000"/>
                </a:solidFill>
              </a:rPr>
              <a:t> (Kumar)                  </a:t>
            </a:r>
            <a:r>
              <a:rPr lang="tr-TR" sz="1800" b="1" dirty="0" smtClean="0">
                <a:solidFill>
                  <a:srgbClr val="00B050"/>
                </a:solidFill>
              </a:rPr>
              <a:t>2</a:t>
            </a:r>
          </a:p>
          <a:p>
            <a:pPr>
              <a:lnSpc>
                <a:spcPct val="100000"/>
              </a:lnSpc>
              <a:buFont typeface="Courier New" panose="02070309020205020404" pitchFamily="49" charset="0"/>
              <a:buChar char="o"/>
            </a:pPr>
            <a:r>
              <a:rPr lang="tr-TR" sz="1800" b="1" dirty="0" err="1" smtClean="0">
                <a:solidFill>
                  <a:srgbClr val="FF0000"/>
                </a:solidFill>
              </a:rPr>
              <a:t>Riba</a:t>
            </a:r>
            <a:r>
              <a:rPr lang="tr-TR" sz="1800" b="1" dirty="0" smtClean="0">
                <a:solidFill>
                  <a:srgbClr val="FF0000"/>
                </a:solidFill>
              </a:rPr>
              <a:t> (Faiz)                         </a:t>
            </a:r>
            <a:r>
              <a:rPr lang="tr-TR" sz="1800" b="1" dirty="0" smtClean="0">
                <a:solidFill>
                  <a:srgbClr val="00B050"/>
                </a:solidFill>
              </a:rPr>
              <a:t>3</a:t>
            </a:r>
          </a:p>
          <a:p>
            <a:pPr marL="0" indent="0">
              <a:lnSpc>
                <a:spcPct val="100000"/>
              </a:lnSpc>
              <a:buNone/>
            </a:pPr>
            <a:r>
              <a:rPr lang="tr-TR" sz="1800" dirty="0" smtClean="0"/>
              <a:t>gibi unsurlar ortadan kaldırılmıştır.</a:t>
            </a:r>
          </a:p>
          <a:p>
            <a:pPr marL="0" indent="0">
              <a:lnSpc>
                <a:spcPct val="100000"/>
              </a:lnSpc>
              <a:buNone/>
            </a:pPr>
            <a:endParaRPr lang="tr-TR" sz="1800" b="1" dirty="0" smtClean="0"/>
          </a:p>
          <a:p>
            <a:pPr marL="0" indent="0">
              <a:lnSpc>
                <a:spcPct val="100000"/>
              </a:lnSpc>
              <a:buNone/>
            </a:pPr>
            <a:r>
              <a:rPr lang="tr-TR" sz="1800" b="1" dirty="0" smtClean="0">
                <a:solidFill>
                  <a:srgbClr val="0070C0"/>
                </a:solidFill>
              </a:rPr>
              <a:t>Temel Özellikler</a:t>
            </a:r>
          </a:p>
          <a:p>
            <a:pPr marL="0" indent="0">
              <a:lnSpc>
                <a:spcPct val="100000"/>
              </a:lnSpc>
              <a:buNone/>
            </a:pPr>
            <a:r>
              <a:rPr lang="tr-TR" sz="1800" b="1" dirty="0" smtClean="0">
                <a:solidFill>
                  <a:srgbClr val="00B050"/>
                </a:solidFill>
              </a:rPr>
              <a:t>1. </a:t>
            </a:r>
            <a:r>
              <a:rPr lang="tr-TR" sz="1800" dirty="0" smtClean="0"/>
              <a:t>«</a:t>
            </a:r>
            <a:r>
              <a:rPr lang="tr-TR" sz="1800" dirty="0"/>
              <a:t>Hissedarlar fonu» ile «poliçe sahipleri fonu» ayrıdır</a:t>
            </a:r>
            <a:r>
              <a:rPr lang="tr-TR" sz="1800" dirty="0" smtClean="0"/>
              <a:t>.</a:t>
            </a:r>
          </a:p>
          <a:p>
            <a:pPr marL="0" indent="0">
              <a:lnSpc>
                <a:spcPct val="100000"/>
              </a:lnSpc>
              <a:buNone/>
            </a:pPr>
            <a:r>
              <a:rPr lang="tr-TR" sz="1800" b="1" dirty="0" smtClean="0">
                <a:solidFill>
                  <a:srgbClr val="00B050"/>
                </a:solidFill>
              </a:rPr>
              <a:t>2.</a:t>
            </a:r>
            <a:r>
              <a:rPr lang="tr-TR" sz="1800" dirty="0" smtClean="0"/>
              <a:t> Primler</a:t>
            </a:r>
            <a:r>
              <a:rPr lang="tr-TR" sz="1800" dirty="0"/>
              <a:t>, katılımcılar (poliçe sahipleri) fonuna «</a:t>
            </a:r>
            <a:r>
              <a:rPr lang="tr-TR" sz="1800" dirty="0" err="1" smtClean="0"/>
              <a:t>hîbe</a:t>
            </a:r>
            <a:r>
              <a:rPr lang="tr-TR" sz="1800" dirty="0" smtClean="0"/>
              <a:t>/bağış (Teberru’)» </a:t>
            </a:r>
            <a:r>
              <a:rPr lang="tr-TR" sz="1800" dirty="0"/>
              <a:t>esasına göre (katkı payı olarak) ödenir.  </a:t>
            </a:r>
            <a:endParaRPr lang="tr-TR" sz="1800" dirty="0" smtClean="0"/>
          </a:p>
          <a:p>
            <a:pPr marL="0" indent="0">
              <a:lnSpc>
                <a:spcPct val="100000"/>
              </a:lnSpc>
              <a:buNone/>
            </a:pPr>
            <a:r>
              <a:rPr lang="tr-TR" sz="1800" b="1" dirty="0" smtClean="0">
                <a:solidFill>
                  <a:srgbClr val="00B050"/>
                </a:solidFill>
              </a:rPr>
              <a:t>3.</a:t>
            </a:r>
            <a:r>
              <a:rPr lang="tr-TR" sz="1800" dirty="0" smtClean="0"/>
              <a:t> Şirket</a:t>
            </a:r>
            <a:r>
              <a:rPr lang="tr-TR" sz="1800" dirty="0"/>
              <a:t>, </a:t>
            </a:r>
            <a:r>
              <a:rPr lang="tr-TR" sz="1800" dirty="0" err="1"/>
              <a:t>tekafül</a:t>
            </a:r>
            <a:r>
              <a:rPr lang="tr-TR" sz="1800" dirty="0"/>
              <a:t> fonunu, katılımcılar adına yöneten bir «vekil» olarak </a:t>
            </a:r>
            <a:r>
              <a:rPr lang="tr-TR" sz="1800" dirty="0" smtClean="0"/>
              <a:t>faaliyet gösterir ve fonun faizsiz yöntemlerle kullanılmasını sağlar.</a:t>
            </a:r>
          </a:p>
          <a:p>
            <a:pPr marL="0" indent="0">
              <a:lnSpc>
                <a:spcPct val="100000"/>
              </a:lnSpc>
              <a:buNone/>
            </a:pPr>
            <a:endParaRPr lang="tr-TR" sz="1800" b="1" dirty="0" smtClean="0"/>
          </a:p>
        </p:txBody>
      </p:sp>
      <p:sp>
        <p:nvSpPr>
          <p:cNvPr id="17" name="Right Arrow 16"/>
          <p:cNvSpPr/>
          <p:nvPr/>
        </p:nvSpPr>
        <p:spPr>
          <a:xfrm flipV="1">
            <a:off x="2600694" y="2137751"/>
            <a:ext cx="475013" cy="92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Right Arrow 22"/>
          <p:cNvSpPr/>
          <p:nvPr/>
        </p:nvSpPr>
        <p:spPr>
          <a:xfrm flipV="1">
            <a:off x="2600694" y="2555166"/>
            <a:ext cx="475013" cy="92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ight Arrow 23"/>
          <p:cNvSpPr/>
          <p:nvPr/>
        </p:nvSpPr>
        <p:spPr>
          <a:xfrm flipV="1">
            <a:off x="2600693" y="2906379"/>
            <a:ext cx="475013" cy="92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48370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77000"/>
            <a:ext cx="12192000" cy="1048039"/>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smtClean="0"/>
              <a:t>Tekafül</a:t>
            </a:r>
            <a:r>
              <a:rPr lang="tr-TR" sz="3200" b="1" dirty="0" smtClean="0"/>
              <a:t> Şirketi Genel Yapısı</a:t>
            </a:r>
            <a:endParaRPr lang="tr-TR" sz="3200" b="1" dirty="0"/>
          </a:p>
        </p:txBody>
      </p:sp>
      <p:sp>
        <p:nvSpPr>
          <p:cNvPr id="3" name="Content Placeholder 2"/>
          <p:cNvSpPr>
            <a:spLocks noGrp="1"/>
          </p:cNvSpPr>
          <p:nvPr>
            <p:ph idx="1"/>
          </p:nvPr>
        </p:nvSpPr>
        <p:spPr>
          <a:xfrm>
            <a:off x="356260" y="1733797"/>
            <a:ext cx="10807535" cy="4538169"/>
          </a:xfrm>
        </p:spPr>
        <p:txBody>
          <a:bodyPr>
            <a:normAutofit/>
          </a:bodyPr>
          <a:lstStyle/>
          <a:p>
            <a:pPr marL="0" indent="0">
              <a:lnSpc>
                <a:spcPct val="100000"/>
              </a:lnSpc>
              <a:buNone/>
            </a:pPr>
            <a:endParaRPr lang="tr-TR" sz="2000" b="1" dirty="0">
              <a:solidFill>
                <a:srgbClr val="0070C0"/>
              </a:solidFill>
            </a:endParaRPr>
          </a:p>
          <a:p>
            <a:pPr marL="0" indent="0">
              <a:lnSpc>
                <a:spcPct val="100000"/>
              </a:lnSpc>
              <a:buNone/>
            </a:pPr>
            <a:r>
              <a:rPr lang="tr-TR" sz="2000" b="1" dirty="0" smtClean="0">
                <a:solidFill>
                  <a:srgbClr val="0070C0"/>
                </a:solidFill>
              </a:rPr>
              <a:t>Gelir </a:t>
            </a:r>
            <a:r>
              <a:rPr lang="tr-TR" sz="2000" b="1" dirty="0">
                <a:solidFill>
                  <a:srgbClr val="0070C0"/>
                </a:solidFill>
              </a:rPr>
              <a:t>Kaynağı </a:t>
            </a:r>
            <a:r>
              <a:rPr lang="tr-TR" sz="2000" b="1" dirty="0" smtClean="0">
                <a:solidFill>
                  <a:srgbClr val="0070C0"/>
                </a:solidFill>
              </a:rPr>
              <a:t>Olarak</a:t>
            </a:r>
          </a:p>
          <a:p>
            <a:pPr marL="0" indent="0">
              <a:lnSpc>
                <a:spcPct val="100000"/>
              </a:lnSpc>
              <a:buNone/>
            </a:pPr>
            <a:endParaRPr lang="tr-TR" sz="2000" b="1" dirty="0">
              <a:solidFill>
                <a:srgbClr val="0070C0"/>
              </a:solidFill>
            </a:endParaRPr>
          </a:p>
          <a:p>
            <a:pPr>
              <a:lnSpc>
                <a:spcPct val="100000"/>
              </a:lnSpc>
              <a:buClr>
                <a:srgbClr val="0070C0"/>
              </a:buClr>
              <a:buFont typeface="Wingdings" panose="05000000000000000000" pitchFamily="2" charset="2"/>
              <a:buChar char="v"/>
            </a:pPr>
            <a:r>
              <a:rPr lang="tr-TR" sz="2000" dirty="0"/>
              <a:t>Vekalet </a:t>
            </a:r>
            <a:r>
              <a:rPr lang="tr-TR" sz="2000" dirty="0" smtClean="0"/>
              <a:t>ücreti</a:t>
            </a:r>
          </a:p>
          <a:p>
            <a:pPr marL="0" indent="0">
              <a:lnSpc>
                <a:spcPct val="100000"/>
              </a:lnSpc>
              <a:buClr>
                <a:srgbClr val="0070C0"/>
              </a:buClr>
              <a:buNone/>
            </a:pPr>
            <a:endParaRPr lang="tr-TR" sz="2000" b="1" dirty="0"/>
          </a:p>
          <a:p>
            <a:pPr>
              <a:lnSpc>
                <a:spcPct val="100000"/>
              </a:lnSpc>
              <a:buClr>
                <a:srgbClr val="0070C0"/>
              </a:buClr>
              <a:buFont typeface="Wingdings" panose="05000000000000000000" pitchFamily="2" charset="2"/>
              <a:buChar char="v"/>
            </a:pPr>
            <a:r>
              <a:rPr lang="tr-TR" sz="2000" dirty="0"/>
              <a:t>Yatırımlardan elde edilen kârın </a:t>
            </a:r>
            <a:r>
              <a:rPr lang="tr-TR" sz="2000" dirty="0" smtClean="0"/>
              <a:t>paylaşımı</a:t>
            </a:r>
          </a:p>
          <a:p>
            <a:pPr marL="0" indent="0">
              <a:lnSpc>
                <a:spcPct val="100000"/>
              </a:lnSpc>
              <a:buClr>
                <a:srgbClr val="0070C0"/>
              </a:buClr>
              <a:buNone/>
            </a:pPr>
            <a:endParaRPr lang="tr-TR" sz="2000" dirty="0"/>
          </a:p>
          <a:p>
            <a:pPr>
              <a:lnSpc>
                <a:spcPct val="100000"/>
              </a:lnSpc>
              <a:buClr>
                <a:srgbClr val="0070C0"/>
              </a:buClr>
              <a:buFont typeface="Wingdings" panose="05000000000000000000" pitchFamily="2" charset="2"/>
              <a:buChar char="v"/>
            </a:pPr>
            <a:r>
              <a:rPr lang="tr-TR" sz="2000" dirty="0"/>
              <a:t>Prim gelirlerinin, tazmin giderlerinden sonra kalan fazlalığın paylaşımı </a:t>
            </a:r>
          </a:p>
          <a:p>
            <a:pPr marL="0" indent="0">
              <a:buClr>
                <a:srgbClr val="0070C0"/>
              </a:buClr>
              <a:buNone/>
            </a:pPr>
            <a:endParaRPr lang="tr-TR" sz="2000" dirty="0"/>
          </a:p>
        </p:txBody>
      </p:sp>
      <p:pic>
        <p:nvPicPr>
          <p:cNvPr id="5" name="Picture 4"/>
          <p:cNvPicPr>
            <a:picLocks noChangeAspect="1"/>
          </p:cNvPicPr>
          <p:nvPr/>
        </p:nvPicPr>
        <p:blipFill>
          <a:blip r:embed="rId2"/>
          <a:stretch>
            <a:fillRect/>
          </a:stretch>
        </p:blipFill>
        <p:spPr>
          <a:xfrm>
            <a:off x="6694442" y="2227784"/>
            <a:ext cx="2776304" cy="2298033"/>
          </a:xfrm>
          <a:prstGeom prst="rect">
            <a:avLst/>
          </a:prstGeom>
        </p:spPr>
      </p:pic>
    </p:spTree>
    <p:extLst>
      <p:ext uri="{BB962C8B-B14F-4D97-AF65-F5344CB8AC3E}">
        <p14:creationId xmlns:p14="http://schemas.microsoft.com/office/powerpoint/2010/main" val="4207716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22"/>
            <a:ext cx="12192000" cy="941161"/>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smtClean="0"/>
              <a:t>Tekafül</a:t>
            </a:r>
            <a:r>
              <a:rPr lang="tr-TR" sz="3200" b="1" dirty="0" smtClean="0"/>
              <a:t> Sistemi Modelleri</a:t>
            </a:r>
            <a:endParaRPr lang="tr-TR" sz="3200" b="1" dirty="0"/>
          </a:p>
        </p:txBody>
      </p:sp>
      <p:sp>
        <p:nvSpPr>
          <p:cNvPr id="4" name="4 Metin kutusu"/>
          <p:cNvSpPr txBox="1">
            <a:spLocks noGrp="1"/>
          </p:cNvSpPr>
          <p:nvPr>
            <p:ph idx="1"/>
          </p:nvPr>
        </p:nvSpPr>
        <p:spPr>
          <a:xfrm>
            <a:off x="368135" y="2063132"/>
            <a:ext cx="10985665" cy="3834383"/>
          </a:xfrm>
          <a:prstGeom prst="rect">
            <a:avLst/>
          </a:prstGeom>
          <a:noFill/>
        </p:spPr>
        <p:txBody>
          <a:bodyPr wrap="square" rtlCol="0">
            <a:spAutoFit/>
          </a:bodyPr>
          <a:lstStyle/>
          <a:p>
            <a:pPr algn="just">
              <a:buClr>
                <a:srgbClr val="0070C0"/>
              </a:buClr>
              <a:buFont typeface="Wingdings" panose="05000000000000000000" pitchFamily="2" charset="2"/>
              <a:buChar char="v"/>
            </a:pPr>
            <a:r>
              <a:rPr lang="tr-TR" sz="1800" dirty="0" smtClean="0"/>
              <a:t>Verilen hizmet açısından ticari sigortadan farkı olmayan Tekâfül sisteminin arka planda çalışan prensipleri diğer uygulamalardan ayırmaktadır.</a:t>
            </a:r>
          </a:p>
          <a:p>
            <a:pPr algn="just">
              <a:buClr>
                <a:srgbClr val="0070C0"/>
              </a:buClr>
              <a:buFont typeface="Wingdings" panose="05000000000000000000" pitchFamily="2" charset="2"/>
              <a:buChar char="v"/>
            </a:pPr>
            <a:endParaRPr lang="tr-TR" sz="1800" dirty="0" smtClean="0"/>
          </a:p>
          <a:p>
            <a:pPr algn="just">
              <a:buClr>
                <a:srgbClr val="0070C0"/>
              </a:buClr>
              <a:buFont typeface="Wingdings" panose="05000000000000000000" pitchFamily="2" charset="2"/>
              <a:buChar char="v"/>
            </a:pPr>
            <a:r>
              <a:rPr lang="tr-TR" sz="1800" dirty="0" err="1"/>
              <a:t>Tekafül</a:t>
            </a:r>
            <a:r>
              <a:rPr lang="tr-TR" sz="1800" dirty="0"/>
              <a:t> şirketlerinin yapmış olduğu faaliyetler iki ana kısma ayrılmaktadır. Bunlar şirketin yönetimi olan </a:t>
            </a:r>
            <a:r>
              <a:rPr lang="tr-TR" sz="1800" b="1" dirty="0" smtClean="0"/>
              <a:t>Teknik İşlemler</a:t>
            </a:r>
            <a:r>
              <a:rPr lang="tr-TR" sz="1800" dirty="0" smtClean="0"/>
              <a:t> </a:t>
            </a:r>
            <a:r>
              <a:rPr lang="tr-TR" sz="1800" dirty="0"/>
              <a:t>ve toplanan fonun yönetimi olan ‘</a:t>
            </a:r>
            <a:r>
              <a:rPr lang="tr-TR" sz="1800" b="1" dirty="0"/>
              <a:t>Mali İşlemler</a:t>
            </a:r>
            <a:r>
              <a:rPr lang="tr-TR" sz="1800" dirty="0"/>
              <a:t>’ </a:t>
            </a:r>
            <a:r>
              <a:rPr lang="tr-TR" sz="1800" dirty="0" err="1"/>
              <a:t>dir</a:t>
            </a:r>
            <a:r>
              <a:rPr lang="tr-TR" sz="1800" dirty="0"/>
              <a:t>. </a:t>
            </a:r>
            <a:r>
              <a:rPr lang="tr-TR" sz="1800" dirty="0" err="1"/>
              <a:t>Tekafül</a:t>
            </a:r>
            <a:r>
              <a:rPr lang="tr-TR" sz="1800" dirty="0"/>
              <a:t> modelleri de bu yönetime göre ayrı ayrı ele </a:t>
            </a:r>
            <a:r>
              <a:rPr lang="tr-TR" sz="1800" dirty="0" smtClean="0"/>
              <a:t>değerlendirilmektedir.</a:t>
            </a:r>
            <a:endParaRPr lang="tr-TR" sz="1800" dirty="0"/>
          </a:p>
          <a:p>
            <a:pPr algn="just">
              <a:buClr>
                <a:srgbClr val="0070C0"/>
              </a:buClr>
              <a:buFont typeface="Wingdings" panose="05000000000000000000" pitchFamily="2" charset="2"/>
              <a:buChar char="v"/>
            </a:pPr>
            <a:endParaRPr lang="tr-TR" sz="1800" dirty="0" smtClean="0"/>
          </a:p>
          <a:p>
            <a:pPr algn="just">
              <a:buClr>
                <a:srgbClr val="0070C0"/>
              </a:buClr>
              <a:buFont typeface="Wingdings" panose="05000000000000000000" pitchFamily="2" charset="2"/>
              <a:buChar char="v"/>
            </a:pPr>
            <a:r>
              <a:rPr lang="tr-TR" sz="1800" dirty="0" smtClean="0"/>
              <a:t>Buna göre aşağıdaki 3 model karşımıza çıkmaktadır.</a:t>
            </a:r>
          </a:p>
          <a:p>
            <a:pPr algn="just">
              <a:buClr>
                <a:srgbClr val="0070C0"/>
              </a:buClr>
              <a:buFont typeface="Wingdings" panose="05000000000000000000" pitchFamily="2" charset="2"/>
              <a:buChar char="v"/>
            </a:pPr>
            <a:endParaRPr lang="tr-TR" sz="1800" dirty="0" smtClean="0"/>
          </a:p>
          <a:p>
            <a:pPr marL="914400" lvl="1" indent="-457200" algn="just">
              <a:buAutoNum type="arabicPeriod"/>
            </a:pPr>
            <a:r>
              <a:rPr lang="tr-TR" sz="1600" b="1" dirty="0" smtClean="0">
                <a:solidFill>
                  <a:srgbClr val="0070C0"/>
                </a:solidFill>
              </a:rPr>
              <a:t>Mudarebe Modeli</a:t>
            </a:r>
          </a:p>
          <a:p>
            <a:pPr marL="914400" lvl="1" indent="-457200" algn="just">
              <a:buAutoNum type="arabicPeriod"/>
            </a:pPr>
            <a:r>
              <a:rPr lang="tr-TR" sz="1600" b="1" dirty="0" smtClean="0">
                <a:solidFill>
                  <a:srgbClr val="0070C0"/>
                </a:solidFill>
              </a:rPr>
              <a:t>Vekalet Modeli</a:t>
            </a:r>
          </a:p>
          <a:p>
            <a:pPr marL="914400" lvl="1" indent="-457200" algn="just">
              <a:buAutoNum type="arabicPeriod"/>
            </a:pPr>
            <a:r>
              <a:rPr lang="tr-TR" sz="1600" b="1" dirty="0" smtClean="0">
                <a:solidFill>
                  <a:srgbClr val="0070C0"/>
                </a:solidFill>
              </a:rPr>
              <a:t>Karma Model</a:t>
            </a:r>
          </a:p>
        </p:txBody>
      </p:sp>
    </p:spTree>
    <p:extLst>
      <p:ext uri="{BB962C8B-B14F-4D97-AF65-F5344CB8AC3E}">
        <p14:creationId xmlns:p14="http://schemas.microsoft.com/office/powerpoint/2010/main" val="1211304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935679"/>
            <a:ext cx="9868395" cy="3972948"/>
          </a:xfrm>
        </p:spPr>
        <p:txBody>
          <a:bodyPr>
            <a:normAutofit/>
          </a:bodyPr>
          <a:lstStyle/>
          <a:p>
            <a:pPr algn="just"/>
            <a:r>
              <a:rPr lang="tr-TR" dirty="0">
                <a:solidFill>
                  <a:schemeClr val="tx1"/>
                </a:solidFill>
                <a:latin typeface="Calibri" panose="020F0502020204030204" pitchFamily="34" charset="0"/>
                <a:cs typeface="Calibri" panose="020F0502020204030204" pitchFamily="34" charset="0"/>
              </a:rPr>
              <a:t>Katılımcılardan </a:t>
            </a:r>
            <a:r>
              <a:rPr lang="tr-TR" dirty="0" smtClean="0">
                <a:solidFill>
                  <a:schemeClr val="tx1"/>
                </a:solidFill>
                <a:latin typeface="Calibri" panose="020F0502020204030204" pitchFamily="34" charset="0"/>
                <a:cs typeface="Calibri" panose="020F0502020204030204" pitchFamily="34" charset="0"/>
              </a:rPr>
              <a:t>katkı (teberru</a:t>
            </a:r>
            <a:r>
              <a:rPr lang="tr-TR" dirty="0">
                <a:solidFill>
                  <a:schemeClr val="tx1"/>
                </a:solidFill>
                <a:latin typeface="Calibri" panose="020F0502020204030204" pitchFamily="34" charset="0"/>
                <a:cs typeface="Calibri" panose="020F0502020204030204" pitchFamily="34" charset="0"/>
              </a:rPr>
              <a:t>’) toplanıp bunlar </a:t>
            </a:r>
            <a:r>
              <a:rPr lang="tr-TR" dirty="0" err="1">
                <a:solidFill>
                  <a:schemeClr val="tx1"/>
                </a:solidFill>
                <a:latin typeface="Calibri" panose="020F0502020204030204" pitchFamily="34" charset="0"/>
                <a:cs typeface="Calibri" panose="020F0502020204030204" pitchFamily="34" charset="0"/>
              </a:rPr>
              <a:t>tekafül</a:t>
            </a:r>
            <a:r>
              <a:rPr lang="tr-TR" dirty="0">
                <a:solidFill>
                  <a:schemeClr val="tx1"/>
                </a:solidFill>
                <a:latin typeface="Calibri" panose="020F0502020204030204" pitchFamily="34" charset="0"/>
                <a:cs typeface="Calibri" panose="020F0502020204030204" pitchFamily="34" charset="0"/>
              </a:rPr>
              <a:t> fonuna aktarılır. Bu toplanan </a:t>
            </a:r>
            <a:r>
              <a:rPr lang="tr-TR" dirty="0" smtClean="0">
                <a:solidFill>
                  <a:schemeClr val="tx1"/>
                </a:solidFill>
                <a:latin typeface="Calibri" panose="020F0502020204030204" pitchFamily="34" charset="0"/>
                <a:cs typeface="Calibri" panose="020F0502020204030204" pitchFamily="34" charset="0"/>
              </a:rPr>
              <a:t>fondan masraflar </a:t>
            </a:r>
            <a:r>
              <a:rPr lang="tr-TR" dirty="0">
                <a:solidFill>
                  <a:schemeClr val="tx1"/>
                </a:solidFill>
                <a:latin typeface="Calibri" panose="020F0502020204030204" pitchFamily="34" charset="0"/>
                <a:cs typeface="Calibri" panose="020F0502020204030204" pitchFamily="34" charset="0"/>
              </a:rPr>
              <a:t>(reasürans harcamaları, </a:t>
            </a:r>
            <a:r>
              <a:rPr lang="tr-TR" dirty="0" err="1">
                <a:solidFill>
                  <a:schemeClr val="tx1"/>
                </a:solidFill>
                <a:latin typeface="Calibri" panose="020F0502020204030204" pitchFamily="34" charset="0"/>
                <a:cs typeface="Calibri" panose="020F0502020204030204" pitchFamily="34" charset="0"/>
              </a:rPr>
              <a:t>operasyonel</a:t>
            </a:r>
            <a:r>
              <a:rPr lang="tr-TR" dirty="0">
                <a:solidFill>
                  <a:schemeClr val="tx1"/>
                </a:solidFill>
                <a:latin typeface="Calibri" panose="020F0502020204030204" pitchFamily="34" charset="0"/>
                <a:cs typeface="Calibri" panose="020F0502020204030204" pitchFamily="34" charset="0"/>
              </a:rPr>
              <a:t> harcamalar, hasar </a:t>
            </a:r>
            <a:r>
              <a:rPr lang="tr-TR" dirty="0" smtClean="0">
                <a:solidFill>
                  <a:schemeClr val="tx1"/>
                </a:solidFill>
                <a:latin typeface="Calibri" panose="020F0502020204030204" pitchFamily="34" charset="0"/>
                <a:cs typeface="Calibri" panose="020F0502020204030204" pitchFamily="34" charset="0"/>
              </a:rPr>
              <a:t>ödemeleri vb.) </a:t>
            </a:r>
            <a:r>
              <a:rPr lang="tr-TR" dirty="0">
                <a:solidFill>
                  <a:schemeClr val="tx1"/>
                </a:solidFill>
                <a:latin typeface="Calibri" panose="020F0502020204030204" pitchFamily="34" charset="0"/>
                <a:cs typeface="Calibri" panose="020F0502020204030204" pitchFamily="34" charset="0"/>
              </a:rPr>
              <a:t>düşüldükten sonra kalan miktar İslami usullere uygun yatırım araçlarına</a:t>
            </a:r>
            <a:r>
              <a:rPr lang="tr-TR" dirty="0">
                <a:solidFill>
                  <a:schemeClr val="tx1"/>
                </a:solidFill>
                <a:latin typeface="Calibri" panose="020F0502020204030204" pitchFamily="34" charset="0"/>
                <a:cs typeface="Calibri" panose="020F0502020204030204" pitchFamily="34" charset="0"/>
              </a:rPr>
              <a:t> </a:t>
            </a:r>
            <a:r>
              <a:rPr lang="tr-TR" dirty="0" smtClean="0">
                <a:solidFill>
                  <a:schemeClr val="tx1"/>
                </a:solidFill>
                <a:latin typeface="Calibri" panose="020F0502020204030204" pitchFamily="34" charset="0"/>
                <a:cs typeface="Calibri" panose="020F0502020204030204" pitchFamily="34" charset="0"/>
              </a:rPr>
              <a:t>yönlendirilir.</a:t>
            </a:r>
          </a:p>
          <a:p>
            <a:pPr marL="0" indent="0" algn="just">
              <a:buNone/>
            </a:pPr>
            <a:endParaRPr lang="tr-TR" dirty="0" smtClean="0">
              <a:solidFill>
                <a:schemeClr val="tx1"/>
              </a:solidFill>
              <a:latin typeface="Calibri" panose="020F0502020204030204" pitchFamily="34" charset="0"/>
              <a:cs typeface="Calibri" panose="020F0502020204030204" pitchFamily="34" charset="0"/>
            </a:endParaRPr>
          </a:p>
          <a:p>
            <a:pPr algn="just"/>
            <a:r>
              <a:rPr lang="tr-TR" dirty="0" smtClean="0">
                <a:solidFill>
                  <a:schemeClr val="tx1"/>
                </a:solidFill>
                <a:latin typeface="Calibri" panose="020F0502020204030204" pitchFamily="34" charset="0"/>
                <a:cs typeface="Calibri" panose="020F0502020204030204" pitchFamily="34" charset="0"/>
              </a:rPr>
              <a:t>Katılımcılar </a:t>
            </a:r>
            <a:r>
              <a:rPr lang="tr-TR" dirty="0">
                <a:solidFill>
                  <a:schemeClr val="tx1"/>
                </a:solidFill>
                <a:latin typeface="Calibri" panose="020F0502020204030204" pitchFamily="34" charset="0"/>
                <a:cs typeface="Calibri" panose="020F0502020204030204" pitchFamily="34" charset="0"/>
              </a:rPr>
              <a:t>ile </a:t>
            </a:r>
            <a:r>
              <a:rPr lang="tr-TR" dirty="0" err="1">
                <a:solidFill>
                  <a:schemeClr val="tx1"/>
                </a:solidFill>
                <a:latin typeface="Calibri" panose="020F0502020204030204" pitchFamily="34" charset="0"/>
                <a:cs typeface="Calibri" panose="020F0502020204030204" pitchFamily="34" charset="0"/>
              </a:rPr>
              <a:t>tekafül</a:t>
            </a:r>
            <a:r>
              <a:rPr lang="tr-TR" dirty="0">
                <a:solidFill>
                  <a:schemeClr val="tx1"/>
                </a:solidFill>
                <a:latin typeface="Calibri" panose="020F0502020204030204" pitchFamily="34" charset="0"/>
                <a:cs typeface="Calibri" panose="020F0502020204030204" pitchFamily="34" charset="0"/>
              </a:rPr>
              <a:t> şirketi arasında </a:t>
            </a:r>
            <a:r>
              <a:rPr lang="tr-TR" dirty="0" err="1">
                <a:solidFill>
                  <a:schemeClr val="tx1"/>
                </a:solidFill>
                <a:latin typeface="Calibri" panose="020F0502020204030204" pitchFamily="34" charset="0"/>
                <a:cs typeface="Calibri" panose="020F0502020204030204" pitchFamily="34" charset="0"/>
              </a:rPr>
              <a:t>mudarabe</a:t>
            </a:r>
            <a:r>
              <a:rPr lang="tr-TR" dirty="0">
                <a:solidFill>
                  <a:schemeClr val="tx1"/>
                </a:solidFill>
                <a:latin typeface="Calibri" panose="020F0502020204030204" pitchFamily="34" charset="0"/>
                <a:cs typeface="Calibri" panose="020F0502020204030204" pitchFamily="34" charset="0"/>
              </a:rPr>
              <a:t> </a:t>
            </a:r>
            <a:r>
              <a:rPr lang="tr-TR" dirty="0" smtClean="0">
                <a:solidFill>
                  <a:schemeClr val="tx1"/>
                </a:solidFill>
                <a:latin typeface="Calibri" panose="020F0502020204030204" pitchFamily="34" charset="0"/>
                <a:cs typeface="Calibri" panose="020F0502020204030204" pitchFamily="34" charset="0"/>
              </a:rPr>
              <a:t>sözleşmesi imzalanır</a:t>
            </a:r>
            <a:r>
              <a:rPr lang="tr-TR" dirty="0">
                <a:solidFill>
                  <a:schemeClr val="tx1"/>
                </a:solidFill>
                <a:latin typeface="Calibri" panose="020F0502020204030204" pitchFamily="34" charset="0"/>
                <a:cs typeface="Calibri" panose="020F0502020204030204" pitchFamily="34" charset="0"/>
              </a:rPr>
              <a:t>. Yani bir emek sermaye ortaklığı sözleşmesi çerçevesinde </a:t>
            </a:r>
            <a:r>
              <a:rPr lang="tr-TR" dirty="0" smtClean="0">
                <a:solidFill>
                  <a:schemeClr val="tx1"/>
                </a:solidFill>
                <a:latin typeface="Calibri" panose="020F0502020204030204" pitchFamily="34" charset="0"/>
                <a:cs typeface="Calibri" panose="020F0502020204030204" pitchFamily="34" charset="0"/>
              </a:rPr>
              <a:t>bu fonlardan </a:t>
            </a:r>
            <a:r>
              <a:rPr lang="tr-TR" dirty="0">
                <a:solidFill>
                  <a:schemeClr val="tx1"/>
                </a:solidFill>
                <a:latin typeface="Calibri" panose="020F0502020204030204" pitchFamily="34" charset="0"/>
                <a:cs typeface="Calibri" panose="020F0502020204030204" pitchFamily="34" charset="0"/>
              </a:rPr>
              <a:t>elde edilen kar/zarar şirket ve katılımcılar arasında </a:t>
            </a:r>
            <a:r>
              <a:rPr lang="tr-TR" dirty="0" smtClean="0">
                <a:solidFill>
                  <a:schemeClr val="tx1"/>
                </a:solidFill>
                <a:latin typeface="Calibri" panose="020F0502020204030204" pitchFamily="34" charset="0"/>
                <a:cs typeface="Calibri" panose="020F0502020204030204" pitchFamily="34" charset="0"/>
              </a:rPr>
              <a:t>yapılan anlaşmaya </a:t>
            </a:r>
            <a:r>
              <a:rPr lang="tr-TR" dirty="0">
                <a:solidFill>
                  <a:schemeClr val="tx1"/>
                </a:solidFill>
                <a:latin typeface="Calibri" panose="020F0502020204030204" pitchFamily="34" charset="0"/>
                <a:cs typeface="Calibri" panose="020F0502020204030204" pitchFamily="34" charset="0"/>
              </a:rPr>
              <a:t>göre oranı önceden belirlenen rakamlara göre </a:t>
            </a:r>
            <a:r>
              <a:rPr lang="tr-TR" dirty="0" smtClean="0">
                <a:solidFill>
                  <a:schemeClr val="tx1"/>
                </a:solidFill>
                <a:latin typeface="Calibri" panose="020F0502020204030204" pitchFamily="34" charset="0"/>
                <a:cs typeface="Calibri" panose="020F0502020204030204" pitchFamily="34" charset="0"/>
              </a:rPr>
              <a:t>dağıtım yapılmaktadır.</a:t>
            </a:r>
          </a:p>
          <a:p>
            <a:pPr marL="0" indent="0" algn="just">
              <a:buNone/>
            </a:pPr>
            <a:endParaRPr lang="tr-TR" dirty="0" smtClean="0">
              <a:solidFill>
                <a:schemeClr val="tx1"/>
              </a:solidFill>
              <a:latin typeface="Calibri" panose="020F0502020204030204" pitchFamily="34" charset="0"/>
              <a:cs typeface="Calibri" panose="020F0502020204030204" pitchFamily="34" charset="0"/>
            </a:endParaRPr>
          </a:p>
          <a:p>
            <a:pPr algn="just"/>
            <a:r>
              <a:rPr lang="tr-TR" dirty="0" smtClean="0">
                <a:solidFill>
                  <a:schemeClr val="tx1"/>
                </a:solidFill>
                <a:latin typeface="Calibri" panose="020F0502020204030204" pitchFamily="34" charset="0"/>
                <a:cs typeface="Calibri" panose="020F0502020204030204" pitchFamily="34" charset="0"/>
              </a:rPr>
              <a:t>Bu </a:t>
            </a:r>
            <a:r>
              <a:rPr lang="tr-TR" dirty="0">
                <a:solidFill>
                  <a:schemeClr val="tx1"/>
                </a:solidFill>
                <a:latin typeface="Calibri" panose="020F0502020204030204" pitchFamily="34" charset="0"/>
                <a:cs typeface="Calibri" panose="020F0502020204030204" pitchFamily="34" charset="0"/>
              </a:rPr>
              <a:t>modelde </a:t>
            </a:r>
            <a:r>
              <a:rPr lang="tr-TR" dirty="0" err="1" smtClean="0">
                <a:solidFill>
                  <a:schemeClr val="tx1"/>
                </a:solidFill>
                <a:latin typeface="Calibri" panose="020F0502020204030204" pitchFamily="34" charset="0"/>
                <a:cs typeface="Calibri" panose="020F0502020204030204" pitchFamily="34" charset="0"/>
              </a:rPr>
              <a:t>t.k</a:t>
            </a:r>
            <a:r>
              <a:rPr lang="tr-TR" dirty="0" smtClean="0">
                <a:solidFill>
                  <a:schemeClr val="tx1"/>
                </a:solidFill>
                <a:latin typeface="Calibri" panose="020F0502020204030204" pitchFamily="34" charset="0"/>
                <a:cs typeface="Calibri" panose="020F0502020204030204" pitchFamily="34" charset="0"/>
              </a:rPr>
              <a:t> </a:t>
            </a:r>
            <a:r>
              <a:rPr lang="tr-TR" dirty="0">
                <a:solidFill>
                  <a:schemeClr val="tx1"/>
                </a:solidFill>
                <a:latin typeface="Calibri" panose="020F0502020204030204" pitchFamily="34" charset="0"/>
                <a:cs typeface="Calibri" panose="020F0502020204030204" pitchFamily="34" charset="0"/>
              </a:rPr>
              <a:t>bir sözleşme yatırım ve sigortacılık </a:t>
            </a:r>
            <a:r>
              <a:rPr lang="tr-TR" dirty="0" smtClean="0">
                <a:solidFill>
                  <a:schemeClr val="tx1"/>
                </a:solidFill>
                <a:latin typeface="Calibri" panose="020F0502020204030204" pitchFamily="34" charset="0"/>
                <a:cs typeface="Calibri" panose="020F0502020204030204" pitchFamily="34" charset="0"/>
              </a:rPr>
              <a:t>aktivitelerini kapsamaktadır.</a:t>
            </a:r>
            <a:endParaRPr lang="tr-TR" dirty="0">
              <a:solidFill>
                <a:schemeClr val="tx1"/>
              </a:solidFill>
            </a:endParaRPr>
          </a:p>
        </p:txBody>
      </p:sp>
      <p:sp>
        <p:nvSpPr>
          <p:cNvPr id="4" name="Title 1"/>
          <p:cNvSpPr txBox="1">
            <a:spLocks/>
          </p:cNvSpPr>
          <p:nvPr/>
        </p:nvSpPr>
        <p:spPr>
          <a:xfrm>
            <a:off x="0" y="256415"/>
            <a:ext cx="12192000" cy="1045029"/>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tr-TR" sz="3200" b="1" smtClean="0"/>
              <a:t>Mudarabe Modeli</a:t>
            </a:r>
            <a:endParaRPr lang="tr-TR" sz="3200" b="1" dirty="0"/>
          </a:p>
        </p:txBody>
      </p:sp>
    </p:spTree>
    <p:extLst>
      <p:ext uri="{BB962C8B-B14F-4D97-AF65-F5344CB8AC3E}">
        <p14:creationId xmlns:p14="http://schemas.microsoft.com/office/powerpoint/2010/main" val="2987516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415"/>
            <a:ext cx="12192000" cy="1045029"/>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smtClean="0"/>
              <a:t>Mudarabe</a:t>
            </a:r>
            <a:r>
              <a:rPr lang="tr-TR" sz="3200" b="1" dirty="0" smtClean="0"/>
              <a:t> Modeli</a:t>
            </a:r>
            <a:endParaRPr lang="tr-TR" sz="3200" b="1" dirty="0"/>
          </a:p>
        </p:txBody>
      </p:sp>
      <p:pic>
        <p:nvPicPr>
          <p:cNvPr id="4" name="Content Placeholder 3"/>
          <p:cNvPicPr>
            <a:picLocks noGrp="1" noChangeAspect="1"/>
          </p:cNvPicPr>
          <p:nvPr>
            <p:ph idx="1"/>
          </p:nvPr>
        </p:nvPicPr>
        <p:blipFill>
          <a:blip r:embed="rId2"/>
          <a:stretch>
            <a:fillRect/>
          </a:stretch>
        </p:blipFill>
        <p:spPr>
          <a:xfrm>
            <a:off x="655782" y="1565251"/>
            <a:ext cx="8635999" cy="4817075"/>
          </a:xfrm>
          <a:prstGeom prst="rect">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25528501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55" y="1698172"/>
            <a:ext cx="9880271" cy="4497570"/>
          </a:xfrm>
        </p:spPr>
        <p:txBody>
          <a:bodyPr/>
          <a:lstStyle/>
          <a:p>
            <a:pPr marL="0" indent="0" algn="just">
              <a:buNone/>
            </a:pPr>
            <a:endParaRPr lang="tr-TR" dirty="0" smtClean="0">
              <a:solidFill>
                <a:schemeClr val="tx1"/>
              </a:solidFill>
              <a:latin typeface="Calibri" panose="020F0502020204030204" pitchFamily="34" charset="0"/>
              <a:cs typeface="Calibri" panose="020F0502020204030204" pitchFamily="34" charset="0"/>
            </a:endParaRPr>
          </a:p>
          <a:p>
            <a:pPr algn="just"/>
            <a:r>
              <a:rPr lang="tr-TR" dirty="0" smtClean="0">
                <a:solidFill>
                  <a:schemeClr val="tx1"/>
                </a:solidFill>
                <a:latin typeface="Calibri" panose="020F0502020204030204" pitchFamily="34" charset="0"/>
                <a:cs typeface="Calibri" panose="020F0502020204030204" pitchFamily="34" charset="0"/>
              </a:rPr>
              <a:t>Bu </a:t>
            </a:r>
            <a:r>
              <a:rPr lang="tr-TR" dirty="0" err="1">
                <a:solidFill>
                  <a:schemeClr val="tx1"/>
                </a:solidFill>
                <a:latin typeface="Calibri" panose="020F0502020204030204" pitchFamily="34" charset="0"/>
                <a:cs typeface="Calibri" panose="020F0502020204030204" pitchFamily="34" charset="0"/>
              </a:rPr>
              <a:t>tekafül</a:t>
            </a:r>
            <a:r>
              <a:rPr lang="tr-TR" dirty="0">
                <a:solidFill>
                  <a:schemeClr val="tx1"/>
                </a:solidFill>
                <a:latin typeface="Calibri" panose="020F0502020204030204" pitchFamily="34" charset="0"/>
                <a:cs typeface="Calibri" panose="020F0502020204030204" pitchFamily="34" charset="0"/>
              </a:rPr>
              <a:t> </a:t>
            </a:r>
            <a:r>
              <a:rPr lang="tr-TR" dirty="0" smtClean="0">
                <a:solidFill>
                  <a:schemeClr val="tx1"/>
                </a:solidFill>
                <a:latin typeface="Calibri" panose="020F0502020204030204" pitchFamily="34" charset="0"/>
                <a:cs typeface="Calibri" panose="020F0502020204030204" pitchFamily="34" charset="0"/>
              </a:rPr>
              <a:t>yapısında ise </a:t>
            </a:r>
            <a:r>
              <a:rPr lang="tr-TR" dirty="0" err="1">
                <a:solidFill>
                  <a:schemeClr val="tx1"/>
                </a:solidFill>
                <a:latin typeface="Calibri" panose="020F0502020204030204" pitchFamily="34" charset="0"/>
                <a:cs typeface="Calibri" panose="020F0502020204030204" pitchFamily="34" charset="0"/>
              </a:rPr>
              <a:t>mudarabe</a:t>
            </a:r>
            <a:r>
              <a:rPr lang="tr-TR" dirty="0">
                <a:solidFill>
                  <a:schemeClr val="tx1"/>
                </a:solidFill>
                <a:latin typeface="Calibri" panose="020F0502020204030204" pitchFamily="34" charset="0"/>
                <a:cs typeface="Calibri" panose="020F0502020204030204" pitchFamily="34" charset="0"/>
              </a:rPr>
              <a:t> yapısından farklı olarak, </a:t>
            </a:r>
            <a:r>
              <a:rPr lang="tr-TR" dirty="0" err="1">
                <a:solidFill>
                  <a:schemeClr val="tx1"/>
                </a:solidFill>
                <a:latin typeface="Calibri" panose="020F0502020204030204" pitchFamily="34" charset="0"/>
                <a:cs typeface="Calibri" panose="020F0502020204030204" pitchFamily="34" charset="0"/>
              </a:rPr>
              <a:t>tekafül</a:t>
            </a:r>
            <a:r>
              <a:rPr lang="tr-TR" dirty="0">
                <a:solidFill>
                  <a:schemeClr val="tx1"/>
                </a:solidFill>
                <a:latin typeface="Calibri" panose="020F0502020204030204" pitchFamily="34" charset="0"/>
                <a:cs typeface="Calibri" panose="020F0502020204030204" pitchFamily="34" charset="0"/>
              </a:rPr>
              <a:t> şirketi ile katılımcılar </a:t>
            </a:r>
            <a:r>
              <a:rPr lang="tr-TR" dirty="0" smtClean="0">
                <a:solidFill>
                  <a:schemeClr val="tx1"/>
                </a:solidFill>
                <a:latin typeface="Calibri" panose="020F0502020204030204" pitchFamily="34" charset="0"/>
                <a:cs typeface="Calibri" panose="020F0502020204030204" pitchFamily="34" charset="0"/>
              </a:rPr>
              <a:t>arasında bir </a:t>
            </a:r>
            <a:r>
              <a:rPr lang="tr-TR" dirty="0">
                <a:solidFill>
                  <a:schemeClr val="tx1"/>
                </a:solidFill>
                <a:latin typeface="Calibri" panose="020F0502020204030204" pitchFamily="34" charset="0"/>
                <a:cs typeface="Calibri" panose="020F0502020204030204" pitchFamily="34" charset="0"/>
              </a:rPr>
              <a:t>vekalet sözleşmesi imzalanır ve </a:t>
            </a:r>
            <a:r>
              <a:rPr lang="tr-TR" dirty="0" err="1">
                <a:solidFill>
                  <a:schemeClr val="tx1"/>
                </a:solidFill>
                <a:latin typeface="Calibri" panose="020F0502020204030204" pitchFamily="34" charset="0"/>
                <a:cs typeface="Calibri" panose="020F0502020204030204" pitchFamily="34" charset="0"/>
              </a:rPr>
              <a:t>tekafül</a:t>
            </a:r>
            <a:r>
              <a:rPr lang="tr-TR" dirty="0">
                <a:solidFill>
                  <a:schemeClr val="tx1"/>
                </a:solidFill>
                <a:latin typeface="Calibri" panose="020F0502020204030204" pitchFamily="34" charset="0"/>
                <a:cs typeface="Calibri" panose="020F0502020204030204" pitchFamily="34" charset="0"/>
              </a:rPr>
              <a:t> şirketi ücretini bu vekalet </a:t>
            </a:r>
            <a:r>
              <a:rPr lang="tr-TR" dirty="0" smtClean="0">
                <a:solidFill>
                  <a:schemeClr val="tx1"/>
                </a:solidFill>
                <a:latin typeface="Calibri" panose="020F0502020204030204" pitchFamily="34" charset="0"/>
                <a:cs typeface="Calibri" panose="020F0502020204030204" pitchFamily="34" charset="0"/>
              </a:rPr>
              <a:t>ücreti karşılığında </a:t>
            </a:r>
            <a:r>
              <a:rPr lang="tr-TR" dirty="0">
                <a:solidFill>
                  <a:schemeClr val="tx1"/>
                </a:solidFill>
                <a:latin typeface="Calibri" panose="020F0502020204030204" pitchFamily="34" charset="0"/>
                <a:cs typeface="Calibri" panose="020F0502020204030204" pitchFamily="34" charset="0"/>
              </a:rPr>
              <a:t>almaktadır. </a:t>
            </a:r>
            <a:endParaRPr lang="tr-TR" dirty="0" smtClean="0">
              <a:solidFill>
                <a:schemeClr val="tx1"/>
              </a:solidFill>
              <a:latin typeface="Calibri" panose="020F0502020204030204" pitchFamily="34" charset="0"/>
              <a:cs typeface="Calibri" panose="020F0502020204030204" pitchFamily="34" charset="0"/>
            </a:endParaRPr>
          </a:p>
          <a:p>
            <a:pPr marL="0" indent="0" algn="just">
              <a:buNone/>
            </a:pPr>
            <a:endParaRPr lang="tr-TR" dirty="0" smtClean="0">
              <a:solidFill>
                <a:schemeClr val="tx1"/>
              </a:solidFill>
              <a:latin typeface="Calibri" panose="020F0502020204030204" pitchFamily="34" charset="0"/>
              <a:cs typeface="Calibri" panose="020F0502020204030204" pitchFamily="34" charset="0"/>
            </a:endParaRPr>
          </a:p>
          <a:p>
            <a:pPr algn="just"/>
            <a:r>
              <a:rPr lang="tr-TR" dirty="0" smtClean="0">
                <a:solidFill>
                  <a:schemeClr val="tx1"/>
                </a:solidFill>
                <a:latin typeface="Calibri" panose="020F0502020204030204" pitchFamily="34" charset="0"/>
                <a:cs typeface="Calibri" panose="020F0502020204030204" pitchFamily="34" charset="0"/>
              </a:rPr>
              <a:t>Yatırıma </a:t>
            </a:r>
            <a:r>
              <a:rPr lang="tr-TR" dirty="0">
                <a:solidFill>
                  <a:schemeClr val="tx1"/>
                </a:solidFill>
                <a:latin typeface="Calibri" panose="020F0502020204030204" pitchFamily="34" charset="0"/>
                <a:cs typeface="Calibri" panose="020F0502020204030204" pitchFamily="34" charset="0"/>
              </a:rPr>
              <a:t>yönlendirilen fonlardan elde edilen kar ya </a:t>
            </a:r>
            <a:r>
              <a:rPr lang="tr-TR" dirty="0" smtClean="0">
                <a:solidFill>
                  <a:schemeClr val="tx1"/>
                </a:solidFill>
                <a:latin typeface="Calibri" panose="020F0502020204030204" pitchFamily="34" charset="0"/>
                <a:cs typeface="Calibri" panose="020F0502020204030204" pitchFamily="34" charset="0"/>
              </a:rPr>
              <a:t>da zarardan </a:t>
            </a:r>
            <a:r>
              <a:rPr lang="tr-TR" dirty="0">
                <a:solidFill>
                  <a:schemeClr val="tx1"/>
                </a:solidFill>
                <a:latin typeface="Calibri" panose="020F0502020204030204" pitchFamily="34" charset="0"/>
                <a:cs typeface="Calibri" panose="020F0502020204030204" pitchFamily="34" charset="0"/>
              </a:rPr>
              <a:t>ise; </a:t>
            </a:r>
            <a:r>
              <a:rPr lang="tr-TR" dirty="0" smtClean="0">
                <a:solidFill>
                  <a:schemeClr val="tx1"/>
                </a:solidFill>
                <a:latin typeface="Calibri" panose="020F0502020204030204" pitchFamily="34" charset="0"/>
                <a:cs typeface="Calibri" panose="020F0502020204030204" pitchFamily="34" charset="0"/>
              </a:rPr>
              <a:t>bir </a:t>
            </a:r>
            <a:r>
              <a:rPr lang="tr-TR" dirty="0" err="1" smtClean="0">
                <a:solidFill>
                  <a:schemeClr val="tx1"/>
                </a:solidFill>
                <a:latin typeface="Calibri" panose="020F0502020204030204" pitchFamily="34" charset="0"/>
                <a:cs typeface="Calibri" panose="020F0502020204030204" pitchFamily="34" charset="0"/>
              </a:rPr>
              <a:t>mudarabe</a:t>
            </a:r>
            <a:r>
              <a:rPr lang="tr-TR" dirty="0" smtClean="0">
                <a:solidFill>
                  <a:schemeClr val="tx1"/>
                </a:solidFill>
                <a:latin typeface="Calibri" panose="020F0502020204030204" pitchFamily="34" charset="0"/>
                <a:cs typeface="Calibri" panose="020F0502020204030204" pitchFamily="34" charset="0"/>
              </a:rPr>
              <a:t> sözleşmesi yapılmadığı </a:t>
            </a:r>
            <a:r>
              <a:rPr lang="tr-TR" dirty="0">
                <a:solidFill>
                  <a:schemeClr val="tx1"/>
                </a:solidFill>
                <a:latin typeface="Calibri" panose="020F0502020204030204" pitchFamily="34" charset="0"/>
                <a:cs typeface="Calibri" panose="020F0502020204030204" pitchFamily="34" charset="0"/>
              </a:rPr>
              <a:t>için </a:t>
            </a:r>
            <a:r>
              <a:rPr lang="tr-TR" dirty="0" err="1">
                <a:solidFill>
                  <a:schemeClr val="tx1"/>
                </a:solidFill>
                <a:latin typeface="Calibri" panose="020F0502020204030204" pitchFamily="34" charset="0"/>
                <a:cs typeface="Calibri" panose="020F0502020204030204" pitchFamily="34" charset="0"/>
              </a:rPr>
              <a:t>tekafül</a:t>
            </a:r>
            <a:r>
              <a:rPr lang="tr-TR" dirty="0">
                <a:solidFill>
                  <a:schemeClr val="tx1"/>
                </a:solidFill>
                <a:latin typeface="Calibri" panose="020F0502020204030204" pitchFamily="34" charset="0"/>
                <a:cs typeface="Calibri" panose="020F0502020204030204" pitchFamily="34" charset="0"/>
              </a:rPr>
              <a:t> </a:t>
            </a:r>
            <a:r>
              <a:rPr lang="tr-TR" dirty="0" smtClean="0">
                <a:solidFill>
                  <a:schemeClr val="tx1"/>
                </a:solidFill>
                <a:latin typeface="Calibri" panose="020F0502020204030204" pitchFamily="34" charset="0"/>
                <a:cs typeface="Calibri" panose="020F0502020204030204" pitchFamily="34" charset="0"/>
              </a:rPr>
              <a:t>şirketine herhangi </a:t>
            </a:r>
            <a:r>
              <a:rPr lang="tr-TR" dirty="0">
                <a:solidFill>
                  <a:schemeClr val="tx1"/>
                </a:solidFill>
                <a:latin typeface="Calibri" panose="020F0502020204030204" pitchFamily="34" charset="0"/>
                <a:cs typeface="Calibri" panose="020F0502020204030204" pitchFamily="34" charset="0"/>
              </a:rPr>
              <a:t>bir yansıması gerçekleşmez.</a:t>
            </a:r>
            <a:r>
              <a:rPr lang="tr-TR" dirty="0">
                <a:solidFill>
                  <a:schemeClr val="tx1"/>
                </a:solidFill>
                <a:latin typeface="Calibri" panose="020F0502020204030204" pitchFamily="34" charset="0"/>
                <a:cs typeface="Calibri" panose="020F0502020204030204" pitchFamily="34" charset="0"/>
              </a:rPr>
              <a:t> </a:t>
            </a:r>
            <a:endParaRPr lang="tr-TR" dirty="0" smtClean="0">
              <a:solidFill>
                <a:schemeClr val="tx1"/>
              </a:solidFill>
              <a:latin typeface="Calibri" panose="020F0502020204030204" pitchFamily="34" charset="0"/>
              <a:cs typeface="Calibri" panose="020F0502020204030204" pitchFamily="34" charset="0"/>
            </a:endParaRPr>
          </a:p>
          <a:p>
            <a:pPr marL="0" indent="0" algn="just">
              <a:buNone/>
            </a:pPr>
            <a:endParaRPr lang="tr-TR" dirty="0" smtClean="0">
              <a:solidFill>
                <a:schemeClr val="tx1"/>
              </a:solidFill>
              <a:latin typeface="Calibri" panose="020F0502020204030204" pitchFamily="34" charset="0"/>
              <a:cs typeface="Calibri" panose="020F0502020204030204" pitchFamily="34" charset="0"/>
            </a:endParaRPr>
          </a:p>
          <a:p>
            <a:pPr algn="just"/>
            <a:r>
              <a:rPr lang="tr-TR" dirty="0">
                <a:solidFill>
                  <a:schemeClr val="tx1"/>
                </a:solidFill>
                <a:latin typeface="Calibri" panose="020F0502020204030204" pitchFamily="34" charset="0"/>
                <a:cs typeface="Calibri" panose="020F0502020204030204" pitchFamily="34" charset="0"/>
              </a:rPr>
              <a:t>Vekalet sözleşmesi genellikle sigortacılık aktivitelerinde yaygın bir şekilde</a:t>
            </a:r>
            <a:r>
              <a:rPr lang="tr-TR" dirty="0">
                <a:solidFill>
                  <a:schemeClr val="tx1"/>
                </a:solidFill>
                <a:latin typeface="Calibri" panose="020F0502020204030204" pitchFamily="34" charset="0"/>
                <a:cs typeface="Calibri" panose="020F0502020204030204" pitchFamily="34" charset="0"/>
              </a:rPr>
              <a:t> </a:t>
            </a:r>
            <a:r>
              <a:rPr lang="tr-TR" dirty="0">
                <a:solidFill>
                  <a:schemeClr val="tx1"/>
                </a:solidFill>
                <a:latin typeface="Calibri" panose="020F0502020204030204" pitchFamily="34" charset="0"/>
                <a:cs typeface="Calibri" panose="020F0502020204030204" pitchFamily="34" charset="0"/>
              </a:rPr>
              <a:t>kullanılmasına karşın toplanan fonların yatırımı ile ilgili sözleşmelerde </a:t>
            </a:r>
            <a:r>
              <a:rPr lang="tr-TR" dirty="0" smtClean="0">
                <a:solidFill>
                  <a:schemeClr val="tx1"/>
                </a:solidFill>
                <a:latin typeface="Calibri" panose="020F0502020204030204" pitchFamily="34" charset="0"/>
                <a:cs typeface="Calibri" panose="020F0502020204030204" pitchFamily="34" charset="0"/>
              </a:rPr>
              <a:t>nadiren kullanılmaktadır.</a:t>
            </a:r>
            <a:endParaRPr lang="tr-TR" dirty="0">
              <a:solidFill>
                <a:schemeClr val="tx1"/>
              </a:solidFill>
              <a:latin typeface="Calibri" panose="020F0502020204030204" pitchFamily="34" charset="0"/>
              <a:cs typeface="Calibri" panose="020F0502020204030204" pitchFamily="34" charset="0"/>
            </a:endParaRPr>
          </a:p>
        </p:txBody>
      </p:sp>
      <p:sp>
        <p:nvSpPr>
          <p:cNvPr id="4" name="Title 1"/>
          <p:cNvSpPr>
            <a:spLocks noGrp="1"/>
          </p:cNvSpPr>
          <p:nvPr>
            <p:ph type="title"/>
          </p:nvPr>
        </p:nvSpPr>
        <p:spPr>
          <a:xfrm>
            <a:off x="0" y="256415"/>
            <a:ext cx="12192000" cy="1045029"/>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smtClean="0"/>
              <a:t>Vekalet </a:t>
            </a:r>
            <a:r>
              <a:rPr lang="tr-TR" sz="3200" b="1" dirty="0" smtClean="0"/>
              <a:t>Modeli</a:t>
            </a:r>
            <a:endParaRPr lang="tr-TR" sz="3200" b="1" dirty="0"/>
          </a:p>
        </p:txBody>
      </p:sp>
    </p:spTree>
    <p:extLst>
      <p:ext uri="{BB962C8B-B14F-4D97-AF65-F5344CB8AC3E}">
        <p14:creationId xmlns:p14="http://schemas.microsoft.com/office/powerpoint/2010/main" val="966186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715"/>
            <a:ext cx="12191999" cy="975360"/>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smtClean="0"/>
              <a:t>Vekalet Modeli</a:t>
            </a:r>
            <a:endParaRPr lang="tr-TR" sz="3200" b="1" dirty="0"/>
          </a:p>
        </p:txBody>
      </p:sp>
      <p:pic>
        <p:nvPicPr>
          <p:cNvPr id="6" name="Content Placeholder 5"/>
          <p:cNvPicPr>
            <a:picLocks noGrp="1" noChangeAspect="1"/>
          </p:cNvPicPr>
          <p:nvPr>
            <p:ph idx="1"/>
          </p:nvPr>
        </p:nvPicPr>
        <p:blipFill>
          <a:blip r:embed="rId2"/>
          <a:stretch>
            <a:fillRect/>
          </a:stretch>
        </p:blipFill>
        <p:spPr>
          <a:xfrm>
            <a:off x="443345" y="1343248"/>
            <a:ext cx="8885382" cy="5002134"/>
          </a:xfrm>
          <a:prstGeom prst="rect">
            <a:avLst/>
          </a:prstGeom>
          <a:effectLst>
            <a:glow rad="228600">
              <a:srgbClr val="0070C0">
                <a:alpha val="40000"/>
              </a:srgbClr>
            </a:glow>
            <a:outerShdw blurRad="50800" dist="50800" dir="5400000" algn="ctr" rotWithShape="0">
              <a:schemeClr val="accent6">
                <a:lumMod val="60000"/>
                <a:lumOff val="40000"/>
              </a:schemeClr>
            </a:outerShdw>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2440184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7" y="1496291"/>
            <a:ext cx="9856519" cy="4545072"/>
          </a:xfrm>
        </p:spPr>
        <p:txBody>
          <a:bodyPr>
            <a:normAutofit lnSpcReduction="10000"/>
          </a:bodyPr>
          <a:lstStyle/>
          <a:p>
            <a:pPr marL="0" indent="0" algn="just">
              <a:buNone/>
            </a:pPr>
            <a:endParaRPr lang="tr-TR" dirty="0" smtClean="0">
              <a:solidFill>
                <a:schemeClr val="tx1"/>
              </a:solidFill>
              <a:latin typeface="Calibri" panose="020F0502020204030204" pitchFamily="34" charset="0"/>
              <a:cs typeface="Calibri" panose="020F0502020204030204" pitchFamily="34" charset="0"/>
            </a:endParaRPr>
          </a:p>
          <a:p>
            <a:pPr algn="just"/>
            <a:r>
              <a:rPr lang="tr-TR" dirty="0" smtClean="0">
                <a:solidFill>
                  <a:schemeClr val="tx1"/>
                </a:solidFill>
                <a:latin typeface="Calibri" panose="020F0502020204030204" pitchFamily="34" charset="0"/>
                <a:cs typeface="Calibri" panose="020F0502020204030204" pitchFamily="34" charset="0"/>
              </a:rPr>
              <a:t>Karma </a:t>
            </a:r>
            <a:r>
              <a:rPr lang="tr-TR" dirty="0" err="1">
                <a:solidFill>
                  <a:schemeClr val="tx1"/>
                </a:solidFill>
                <a:latin typeface="Calibri" panose="020F0502020204030204" pitchFamily="34" charset="0"/>
                <a:cs typeface="Calibri" panose="020F0502020204030204" pitchFamily="34" charset="0"/>
              </a:rPr>
              <a:t>tekafül</a:t>
            </a:r>
            <a:r>
              <a:rPr lang="tr-TR" dirty="0">
                <a:solidFill>
                  <a:schemeClr val="tx1"/>
                </a:solidFill>
                <a:latin typeface="Calibri" panose="020F0502020204030204" pitchFamily="34" charset="0"/>
                <a:cs typeface="Calibri" panose="020F0502020204030204" pitchFamily="34" charset="0"/>
              </a:rPr>
              <a:t> yapısı diğer iki </a:t>
            </a:r>
            <a:r>
              <a:rPr lang="tr-TR" dirty="0" err="1">
                <a:solidFill>
                  <a:schemeClr val="tx1"/>
                </a:solidFill>
                <a:latin typeface="Calibri" panose="020F0502020204030204" pitchFamily="34" charset="0"/>
                <a:cs typeface="Calibri" panose="020F0502020204030204" pitchFamily="34" charset="0"/>
              </a:rPr>
              <a:t>tekafül</a:t>
            </a:r>
            <a:r>
              <a:rPr lang="tr-TR" dirty="0">
                <a:solidFill>
                  <a:schemeClr val="tx1"/>
                </a:solidFill>
                <a:latin typeface="Calibri" panose="020F0502020204030204" pitchFamily="34" charset="0"/>
                <a:cs typeface="Calibri" panose="020F0502020204030204" pitchFamily="34" charset="0"/>
              </a:rPr>
              <a:t> yapısının birlikte kullanımıyla oluşan </a:t>
            </a:r>
            <a:r>
              <a:rPr lang="tr-TR" dirty="0" smtClean="0">
                <a:solidFill>
                  <a:schemeClr val="tx1"/>
                </a:solidFill>
                <a:latin typeface="Calibri" panose="020F0502020204030204" pitchFamily="34" charset="0"/>
                <a:cs typeface="Calibri" panose="020F0502020204030204" pitchFamily="34" charset="0"/>
              </a:rPr>
              <a:t>bir </a:t>
            </a:r>
            <a:r>
              <a:rPr lang="tr-TR" dirty="0" err="1" smtClean="0">
                <a:solidFill>
                  <a:schemeClr val="tx1"/>
                </a:solidFill>
                <a:latin typeface="Calibri" panose="020F0502020204030204" pitchFamily="34" charset="0"/>
                <a:cs typeface="Calibri" panose="020F0502020204030204" pitchFamily="34" charset="0"/>
              </a:rPr>
              <a:t>tekafül</a:t>
            </a:r>
            <a:r>
              <a:rPr lang="tr-TR" dirty="0" smtClean="0">
                <a:solidFill>
                  <a:schemeClr val="tx1"/>
                </a:solidFill>
                <a:latin typeface="Calibri" panose="020F0502020204030204" pitchFamily="34" charset="0"/>
                <a:cs typeface="Calibri" panose="020F0502020204030204" pitchFamily="34" charset="0"/>
              </a:rPr>
              <a:t> </a:t>
            </a:r>
            <a:r>
              <a:rPr lang="tr-TR" dirty="0">
                <a:solidFill>
                  <a:schemeClr val="tx1"/>
                </a:solidFill>
                <a:latin typeface="Calibri" panose="020F0502020204030204" pitchFamily="34" charset="0"/>
                <a:cs typeface="Calibri" panose="020F0502020204030204" pitchFamily="34" charset="0"/>
              </a:rPr>
              <a:t>modelidir. </a:t>
            </a:r>
            <a:r>
              <a:rPr lang="tr-TR" dirty="0" smtClean="0">
                <a:solidFill>
                  <a:schemeClr val="tx1"/>
                </a:solidFill>
                <a:latin typeface="Calibri" panose="020F0502020204030204" pitchFamily="34" charset="0"/>
                <a:cs typeface="Calibri" panose="020F0502020204030204" pitchFamily="34" charset="0"/>
              </a:rPr>
              <a:t>Bu </a:t>
            </a:r>
            <a:r>
              <a:rPr lang="tr-TR" dirty="0">
                <a:solidFill>
                  <a:schemeClr val="tx1"/>
                </a:solidFill>
                <a:latin typeface="Calibri" panose="020F0502020204030204" pitchFamily="34" charset="0"/>
                <a:cs typeface="Calibri" panose="020F0502020204030204" pitchFamily="34" charset="0"/>
              </a:rPr>
              <a:t>modelde hem </a:t>
            </a:r>
            <a:r>
              <a:rPr lang="tr-TR" b="1" i="1" dirty="0">
                <a:solidFill>
                  <a:schemeClr val="tx1"/>
                </a:solidFill>
                <a:latin typeface="Calibri" panose="020F0502020204030204" pitchFamily="34" charset="0"/>
                <a:cs typeface="Calibri" panose="020F0502020204030204" pitchFamily="34" charset="0"/>
              </a:rPr>
              <a:t>vekalet sözleşmesi</a:t>
            </a:r>
            <a:r>
              <a:rPr lang="tr-TR" dirty="0">
                <a:solidFill>
                  <a:schemeClr val="tx1"/>
                </a:solidFill>
                <a:latin typeface="Calibri" panose="020F0502020204030204" pitchFamily="34" charset="0"/>
                <a:cs typeface="Calibri" panose="020F0502020204030204" pitchFamily="34" charset="0"/>
              </a:rPr>
              <a:t>, hem de </a:t>
            </a:r>
            <a:r>
              <a:rPr lang="tr-TR" b="1" i="1" dirty="0" smtClean="0">
                <a:solidFill>
                  <a:schemeClr val="tx1"/>
                </a:solidFill>
                <a:latin typeface="Calibri" panose="020F0502020204030204" pitchFamily="34" charset="0"/>
                <a:cs typeface="Calibri" panose="020F0502020204030204" pitchFamily="34" charset="0"/>
              </a:rPr>
              <a:t>mudarebe sözleşmesi </a:t>
            </a:r>
            <a:r>
              <a:rPr lang="tr-TR" dirty="0" smtClean="0">
                <a:solidFill>
                  <a:schemeClr val="tx1"/>
                </a:solidFill>
                <a:latin typeface="Calibri" panose="020F0502020204030204" pitchFamily="34" charset="0"/>
                <a:cs typeface="Calibri" panose="020F0502020204030204" pitchFamily="34" charset="0"/>
              </a:rPr>
              <a:t>yapılmaktadır.</a:t>
            </a:r>
          </a:p>
          <a:p>
            <a:pPr marL="0" indent="0" algn="just">
              <a:buNone/>
            </a:pPr>
            <a:r>
              <a:rPr lang="tr-TR" dirty="0" smtClean="0">
                <a:solidFill>
                  <a:schemeClr val="tx1"/>
                </a:solidFill>
                <a:latin typeface="Calibri" panose="020F0502020204030204" pitchFamily="34" charset="0"/>
                <a:cs typeface="Calibri" panose="020F0502020204030204" pitchFamily="34" charset="0"/>
              </a:rPr>
              <a:t> </a:t>
            </a:r>
          </a:p>
          <a:p>
            <a:pPr algn="just"/>
            <a:r>
              <a:rPr lang="tr-TR" dirty="0" smtClean="0">
                <a:solidFill>
                  <a:schemeClr val="tx1"/>
                </a:solidFill>
                <a:latin typeface="Calibri" panose="020F0502020204030204" pitchFamily="34" charset="0"/>
                <a:cs typeface="Calibri" panose="020F0502020204030204" pitchFamily="34" charset="0"/>
              </a:rPr>
              <a:t>Şirket </a:t>
            </a:r>
            <a:r>
              <a:rPr lang="tr-TR" dirty="0">
                <a:solidFill>
                  <a:schemeClr val="tx1"/>
                </a:solidFill>
                <a:latin typeface="Calibri" panose="020F0502020204030204" pitchFamily="34" charset="0"/>
                <a:cs typeface="Calibri" panose="020F0502020204030204" pitchFamily="34" charset="0"/>
              </a:rPr>
              <a:t>fonların sahiplerinin vekili olarak </a:t>
            </a:r>
            <a:r>
              <a:rPr lang="tr-TR" dirty="0" smtClean="0">
                <a:solidFill>
                  <a:schemeClr val="tx1"/>
                </a:solidFill>
                <a:latin typeface="Calibri" panose="020F0502020204030204" pitchFamily="34" charset="0"/>
                <a:cs typeface="Calibri" panose="020F0502020204030204" pitchFamily="34" charset="0"/>
              </a:rPr>
              <a:t>vekalet ücreti </a:t>
            </a:r>
            <a:r>
              <a:rPr lang="tr-TR" dirty="0">
                <a:solidFill>
                  <a:schemeClr val="tx1"/>
                </a:solidFill>
                <a:latin typeface="Calibri" panose="020F0502020204030204" pitchFamily="34" charset="0"/>
                <a:cs typeface="Calibri" panose="020F0502020204030204" pitchFamily="34" charset="0"/>
              </a:rPr>
              <a:t>karşılığında fon yönetimi yaparken, aynı zamanda </a:t>
            </a:r>
            <a:r>
              <a:rPr lang="tr-TR" dirty="0" smtClean="0">
                <a:solidFill>
                  <a:schemeClr val="tx1"/>
                </a:solidFill>
                <a:latin typeface="Calibri" panose="020F0502020204030204" pitchFamily="34" charset="0"/>
                <a:cs typeface="Calibri" panose="020F0502020204030204" pitchFamily="34" charset="0"/>
              </a:rPr>
              <a:t>elde edilen kar/zarar karşılığında </a:t>
            </a:r>
            <a:r>
              <a:rPr lang="tr-TR" dirty="0">
                <a:solidFill>
                  <a:schemeClr val="tx1"/>
                </a:solidFill>
                <a:latin typeface="Calibri" panose="020F0502020204030204" pitchFamily="34" charset="0"/>
                <a:cs typeface="Calibri" panose="020F0502020204030204" pitchFamily="34" charset="0"/>
              </a:rPr>
              <a:t>da yapılan sözleşme gereği payını almaktadır. </a:t>
            </a:r>
            <a:endParaRPr lang="tr-TR" dirty="0">
              <a:solidFill>
                <a:schemeClr val="tx1"/>
              </a:solidFill>
              <a:latin typeface="Calibri" panose="020F0502020204030204" pitchFamily="34" charset="0"/>
              <a:cs typeface="Calibri" panose="020F0502020204030204" pitchFamily="34" charset="0"/>
            </a:endParaRPr>
          </a:p>
          <a:p>
            <a:pPr algn="just"/>
            <a:endParaRPr lang="tr-TR" dirty="0" smtClean="0">
              <a:solidFill>
                <a:schemeClr val="tx1"/>
              </a:solidFill>
              <a:latin typeface="Calibri" panose="020F0502020204030204" pitchFamily="34" charset="0"/>
              <a:cs typeface="Calibri" panose="020F0502020204030204" pitchFamily="34" charset="0"/>
            </a:endParaRPr>
          </a:p>
          <a:p>
            <a:pPr algn="just"/>
            <a:r>
              <a:rPr lang="tr-TR" dirty="0" smtClean="0">
                <a:solidFill>
                  <a:srgbClr val="000000"/>
                </a:solidFill>
                <a:latin typeface="Calibri" panose="020F0502020204030204" pitchFamily="34" charset="0"/>
                <a:cs typeface="Calibri" panose="020F0502020204030204" pitchFamily="34" charset="0"/>
              </a:rPr>
              <a:t>Bu </a:t>
            </a:r>
            <a:r>
              <a:rPr lang="tr-TR" dirty="0">
                <a:solidFill>
                  <a:srgbClr val="000000"/>
                </a:solidFill>
                <a:latin typeface="Calibri" panose="020F0502020204030204" pitchFamily="34" charset="0"/>
                <a:cs typeface="Calibri" panose="020F0502020204030204" pitchFamily="34" charset="0"/>
              </a:rPr>
              <a:t>model </a:t>
            </a:r>
            <a:r>
              <a:rPr lang="tr-TR" dirty="0" err="1">
                <a:solidFill>
                  <a:srgbClr val="000000"/>
                </a:solidFill>
                <a:latin typeface="Calibri" panose="020F0502020204030204" pitchFamily="34" charset="0"/>
                <a:cs typeface="Calibri" panose="020F0502020204030204" pitchFamily="34" charset="0"/>
              </a:rPr>
              <a:t>tekafül</a:t>
            </a:r>
            <a:r>
              <a:rPr lang="tr-TR" dirty="0">
                <a:solidFill>
                  <a:srgbClr val="000000"/>
                </a:solidFill>
                <a:latin typeface="Calibri" panose="020F0502020204030204" pitchFamily="34" charset="0"/>
                <a:cs typeface="Calibri" panose="020F0502020204030204" pitchFamily="34" charset="0"/>
              </a:rPr>
              <a:t> sektöründe en çok kullanılan model </a:t>
            </a:r>
            <a:r>
              <a:rPr lang="tr-TR" dirty="0" smtClean="0">
                <a:solidFill>
                  <a:srgbClr val="000000"/>
                </a:solidFill>
                <a:latin typeface="Calibri" panose="020F0502020204030204" pitchFamily="34" charset="0"/>
                <a:cs typeface="Calibri" panose="020F0502020204030204" pitchFamily="34" charset="0"/>
              </a:rPr>
              <a:t>olarak belirtilmektedir</a:t>
            </a:r>
            <a:r>
              <a:rPr lang="tr-TR" dirty="0">
                <a:solidFill>
                  <a:srgbClr val="000000"/>
                </a:solidFill>
                <a:latin typeface="Calibri" panose="020F0502020204030204" pitchFamily="34" charset="0"/>
                <a:cs typeface="Calibri" panose="020F0502020204030204" pitchFamily="34" charset="0"/>
              </a:rPr>
              <a:t>. Özellikle Orta </a:t>
            </a:r>
            <a:r>
              <a:rPr lang="tr-TR" dirty="0" smtClean="0">
                <a:solidFill>
                  <a:srgbClr val="000000"/>
                </a:solidFill>
                <a:latin typeface="Calibri" panose="020F0502020204030204" pitchFamily="34" charset="0"/>
                <a:cs typeface="Calibri" panose="020F0502020204030204" pitchFamily="34" charset="0"/>
              </a:rPr>
              <a:t>Doğu ülkelerinde </a:t>
            </a:r>
            <a:r>
              <a:rPr lang="tr-TR" dirty="0">
                <a:solidFill>
                  <a:srgbClr val="000000"/>
                </a:solidFill>
                <a:latin typeface="Calibri" panose="020F0502020204030204" pitchFamily="34" charset="0"/>
                <a:cs typeface="Calibri" panose="020F0502020204030204" pitchFamily="34" charset="0"/>
              </a:rPr>
              <a:t>ağırlıklı </a:t>
            </a:r>
            <a:r>
              <a:rPr lang="tr-TR" dirty="0" smtClean="0">
                <a:solidFill>
                  <a:srgbClr val="000000"/>
                </a:solidFill>
                <a:latin typeface="Calibri" panose="020F0502020204030204" pitchFamily="34" charset="0"/>
                <a:cs typeface="Calibri" panose="020F0502020204030204" pitchFamily="34" charset="0"/>
              </a:rPr>
              <a:t>olarak kullanılmaktadır</a:t>
            </a:r>
            <a:r>
              <a:rPr lang="tr-TR" dirty="0">
                <a:solidFill>
                  <a:srgbClr val="000000"/>
                </a:solidFill>
                <a:latin typeface="Calibri" panose="020F0502020204030204" pitchFamily="34" charset="0"/>
                <a:cs typeface="Calibri" panose="020F0502020204030204" pitchFamily="34" charset="0"/>
              </a:rPr>
              <a:t>. </a:t>
            </a:r>
            <a:endParaRPr lang="tr-TR" dirty="0" smtClean="0">
              <a:solidFill>
                <a:srgbClr val="000000"/>
              </a:solidFill>
              <a:latin typeface="Calibri" panose="020F0502020204030204" pitchFamily="34" charset="0"/>
              <a:cs typeface="Calibri" panose="020F0502020204030204" pitchFamily="34" charset="0"/>
            </a:endParaRPr>
          </a:p>
          <a:p>
            <a:pPr marL="0" indent="0" algn="just">
              <a:buNone/>
            </a:pPr>
            <a:endParaRPr lang="tr-TR" dirty="0" smtClean="0">
              <a:solidFill>
                <a:srgbClr val="000000"/>
              </a:solidFill>
              <a:latin typeface="Calibri" panose="020F0502020204030204" pitchFamily="34" charset="0"/>
              <a:cs typeface="Calibri" panose="020F0502020204030204" pitchFamily="34" charset="0"/>
            </a:endParaRPr>
          </a:p>
          <a:p>
            <a:pPr marL="0" indent="0" algn="just">
              <a:buNone/>
            </a:pPr>
            <a:r>
              <a:rPr lang="tr-TR" b="1" dirty="0" smtClean="0">
                <a:solidFill>
                  <a:srgbClr val="00B050"/>
                </a:solidFill>
                <a:latin typeface="Calibri" panose="020F0502020204030204" pitchFamily="34" charset="0"/>
                <a:cs typeface="Calibri" panose="020F0502020204030204" pitchFamily="34" charset="0"/>
              </a:rPr>
              <a:t>ÖNEMLİ!!!</a:t>
            </a:r>
            <a:endParaRPr lang="tr-TR" b="1" dirty="0">
              <a:solidFill>
                <a:srgbClr val="00B050"/>
              </a:solidFill>
              <a:latin typeface="Calibri" panose="020F0502020204030204" pitchFamily="34" charset="0"/>
              <a:cs typeface="Calibri" panose="020F0502020204030204" pitchFamily="34" charset="0"/>
            </a:endParaRPr>
          </a:p>
          <a:p>
            <a:pPr algn="just"/>
            <a:r>
              <a:rPr lang="tr-TR" dirty="0" smtClean="0">
                <a:solidFill>
                  <a:srgbClr val="000000"/>
                </a:solidFill>
                <a:latin typeface="Calibri" panose="020F0502020204030204" pitchFamily="34" charset="0"/>
                <a:cs typeface="Calibri" panose="020F0502020204030204" pitchFamily="34" charset="0"/>
              </a:rPr>
              <a:t>Bu yapıda sigortacılık </a:t>
            </a:r>
            <a:r>
              <a:rPr lang="tr-TR" dirty="0">
                <a:solidFill>
                  <a:srgbClr val="000000"/>
                </a:solidFill>
                <a:latin typeface="Calibri" panose="020F0502020204030204" pitchFamily="34" charset="0"/>
                <a:cs typeface="Calibri" panose="020F0502020204030204" pitchFamily="34" charset="0"/>
              </a:rPr>
              <a:t>faaliyetleri </a:t>
            </a:r>
            <a:r>
              <a:rPr lang="tr-TR" dirty="0" smtClean="0">
                <a:solidFill>
                  <a:srgbClr val="000000"/>
                </a:solidFill>
                <a:latin typeface="Calibri" panose="020F0502020204030204" pitchFamily="34" charset="0"/>
                <a:cs typeface="Calibri" panose="020F0502020204030204" pitchFamily="34" charset="0"/>
              </a:rPr>
              <a:t>vekalet sözleşmesiyle yapılırken</a:t>
            </a:r>
            <a:r>
              <a:rPr lang="tr-TR" dirty="0">
                <a:solidFill>
                  <a:srgbClr val="000000"/>
                </a:solidFill>
                <a:latin typeface="Calibri" panose="020F0502020204030204" pitchFamily="34" charset="0"/>
                <a:cs typeface="Calibri" panose="020F0502020204030204" pitchFamily="34" charset="0"/>
              </a:rPr>
              <a:t>, yatırımdan elde edilecek olan kar ve </a:t>
            </a:r>
            <a:r>
              <a:rPr lang="tr-TR" dirty="0" smtClean="0">
                <a:solidFill>
                  <a:srgbClr val="000000"/>
                </a:solidFill>
                <a:latin typeface="Calibri" panose="020F0502020204030204" pitchFamily="34" charset="0"/>
                <a:cs typeface="Calibri" panose="020F0502020204030204" pitchFamily="34" charset="0"/>
              </a:rPr>
              <a:t>zarar ise </a:t>
            </a:r>
            <a:r>
              <a:rPr lang="tr-TR" dirty="0">
                <a:solidFill>
                  <a:srgbClr val="000000"/>
                </a:solidFill>
                <a:latin typeface="Calibri" panose="020F0502020204030204" pitchFamily="34" charset="0"/>
                <a:cs typeface="Calibri" panose="020F0502020204030204" pitchFamily="34" charset="0"/>
              </a:rPr>
              <a:t>mudarebe </a:t>
            </a:r>
            <a:r>
              <a:rPr lang="tr-TR" dirty="0" smtClean="0">
                <a:solidFill>
                  <a:srgbClr val="000000"/>
                </a:solidFill>
                <a:latin typeface="Calibri" panose="020F0502020204030204" pitchFamily="34" charset="0"/>
                <a:cs typeface="Calibri" panose="020F0502020204030204" pitchFamily="34" charset="0"/>
              </a:rPr>
              <a:t>sözleşmesi ile yapılmaktadır</a:t>
            </a:r>
            <a:r>
              <a:rPr lang="tr-TR" dirty="0" smtClean="0">
                <a:latin typeface="Calibri" panose="020F0502020204030204" pitchFamily="34" charset="0"/>
                <a:cs typeface="Calibri" panose="020F0502020204030204" pitchFamily="34" charset="0"/>
              </a:rPr>
              <a:t>.</a:t>
            </a:r>
            <a:endParaRPr lang="tr-TR" dirty="0" smtClean="0">
              <a:solidFill>
                <a:schemeClr val="tx1"/>
              </a:solidFill>
              <a:latin typeface="Calibri" panose="020F0502020204030204" pitchFamily="34" charset="0"/>
              <a:cs typeface="Calibri" panose="020F0502020204030204" pitchFamily="34" charset="0"/>
            </a:endParaRPr>
          </a:p>
          <a:p>
            <a:pPr algn="just"/>
            <a:endParaRPr lang="tr-TR" dirty="0">
              <a:solidFill>
                <a:schemeClr val="tx1"/>
              </a:solidFill>
              <a:latin typeface="Calibri" panose="020F0502020204030204" pitchFamily="34" charset="0"/>
              <a:cs typeface="Calibri" panose="020F0502020204030204" pitchFamily="34" charset="0"/>
            </a:endParaRPr>
          </a:p>
          <a:p>
            <a:pPr algn="just"/>
            <a:endParaRPr lang="tr-TR" dirty="0">
              <a:solidFill>
                <a:schemeClr val="tx1"/>
              </a:solidFill>
              <a:latin typeface="Calibri" panose="020F0502020204030204" pitchFamily="34" charset="0"/>
              <a:cs typeface="Calibri" panose="020F0502020204030204" pitchFamily="34" charset="0"/>
            </a:endParaRPr>
          </a:p>
        </p:txBody>
      </p:sp>
      <p:sp>
        <p:nvSpPr>
          <p:cNvPr id="4" name="Title 1"/>
          <p:cNvSpPr>
            <a:spLocks noGrp="1"/>
          </p:cNvSpPr>
          <p:nvPr>
            <p:ph type="title"/>
          </p:nvPr>
        </p:nvSpPr>
        <p:spPr>
          <a:xfrm>
            <a:off x="0" y="209007"/>
            <a:ext cx="12192000" cy="914400"/>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smtClean="0"/>
              <a:t>Karma Modeli</a:t>
            </a:r>
            <a:endParaRPr lang="tr-TR" sz="3200" b="1" dirty="0"/>
          </a:p>
        </p:txBody>
      </p:sp>
    </p:spTree>
    <p:extLst>
      <p:ext uri="{BB962C8B-B14F-4D97-AF65-F5344CB8AC3E}">
        <p14:creationId xmlns:p14="http://schemas.microsoft.com/office/powerpoint/2010/main" val="3742195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8882"/>
            <a:ext cx="10515600" cy="1325563"/>
          </a:xfrm>
        </p:spPr>
        <p:txBody>
          <a:bodyPr>
            <a:normAutofit/>
          </a:bodyPr>
          <a:lstStyle/>
          <a:p>
            <a:pPr algn="ctr"/>
            <a:r>
              <a:rPr lang="tr-TR" sz="4000" b="1" dirty="0" smtClean="0">
                <a:solidFill>
                  <a:srgbClr val="0070C0"/>
                </a:solidFill>
              </a:rPr>
              <a:t>SİGORTACILIK</a:t>
            </a:r>
            <a:endParaRPr lang="tr-TR" sz="4000" b="1" dirty="0">
              <a:solidFill>
                <a:srgbClr val="0070C0"/>
              </a:solidFill>
            </a:endParaRPr>
          </a:p>
        </p:txBody>
      </p:sp>
      <p:pic>
        <p:nvPicPr>
          <p:cNvPr id="3" name="Picture 2"/>
          <p:cNvPicPr>
            <a:picLocks noChangeAspect="1"/>
          </p:cNvPicPr>
          <p:nvPr/>
        </p:nvPicPr>
        <p:blipFill>
          <a:blip r:embed="rId2"/>
          <a:stretch>
            <a:fillRect/>
          </a:stretch>
        </p:blipFill>
        <p:spPr>
          <a:xfrm>
            <a:off x="2724727" y="1704365"/>
            <a:ext cx="5994400" cy="4884193"/>
          </a:xfrm>
          <a:prstGeom prst="rect">
            <a:avLst/>
          </a:prstGeom>
        </p:spPr>
      </p:pic>
    </p:spTree>
    <p:extLst>
      <p:ext uri="{BB962C8B-B14F-4D97-AF65-F5344CB8AC3E}">
        <p14:creationId xmlns:p14="http://schemas.microsoft.com/office/powerpoint/2010/main" val="402359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007"/>
            <a:ext cx="12192000" cy="914400"/>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smtClean="0"/>
              <a:t>Karma Modeli</a:t>
            </a:r>
            <a:endParaRPr lang="tr-TR" sz="3200" b="1" dirty="0"/>
          </a:p>
        </p:txBody>
      </p:sp>
      <p:pic>
        <p:nvPicPr>
          <p:cNvPr id="8" name="Picture 7"/>
          <p:cNvPicPr>
            <a:picLocks noChangeAspect="1"/>
          </p:cNvPicPr>
          <p:nvPr/>
        </p:nvPicPr>
        <p:blipFill>
          <a:blip r:embed="rId2"/>
          <a:stretch>
            <a:fillRect/>
          </a:stretch>
        </p:blipFill>
        <p:spPr>
          <a:xfrm>
            <a:off x="415636" y="1290510"/>
            <a:ext cx="8894619" cy="5158012"/>
          </a:xfrm>
          <a:prstGeom prst="rect">
            <a:avLst/>
          </a:prstGeom>
          <a:effectLst>
            <a:glow rad="228600">
              <a:srgbClr val="0070C0">
                <a:alpha val="40000"/>
              </a:srgbClr>
            </a:glow>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5312593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09" y="2333263"/>
            <a:ext cx="10515600" cy="1325563"/>
          </a:xfrm>
        </p:spPr>
        <p:txBody>
          <a:bodyPr>
            <a:normAutofit/>
          </a:bodyPr>
          <a:lstStyle/>
          <a:p>
            <a:pPr algn="ctr"/>
            <a:r>
              <a:rPr lang="tr-TR" sz="3600" b="1" dirty="0" err="1" smtClean="0">
                <a:solidFill>
                  <a:srgbClr val="0070C0"/>
                </a:solidFill>
              </a:rPr>
              <a:t>Tekaful</a:t>
            </a:r>
            <a:r>
              <a:rPr lang="tr-TR" sz="3600" b="1" dirty="0" smtClean="0">
                <a:solidFill>
                  <a:srgbClr val="0070C0"/>
                </a:solidFill>
              </a:rPr>
              <a:t> Sigortası ile Diğer Sigortaların </a:t>
            </a:r>
            <a:r>
              <a:rPr lang="tr-TR" sz="3600" b="1" dirty="0" err="1" smtClean="0">
                <a:solidFill>
                  <a:srgbClr val="0070C0"/>
                </a:solidFill>
              </a:rPr>
              <a:t>Karşılatırılması</a:t>
            </a:r>
            <a:endParaRPr lang="tr-TR" sz="3600" b="1" dirty="0">
              <a:solidFill>
                <a:srgbClr val="0070C0"/>
              </a:solidFill>
            </a:endParaRPr>
          </a:p>
        </p:txBody>
      </p:sp>
    </p:spTree>
    <p:extLst>
      <p:ext uri="{BB962C8B-B14F-4D97-AF65-F5344CB8AC3E}">
        <p14:creationId xmlns:p14="http://schemas.microsoft.com/office/powerpoint/2010/main" val="965949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0" y="217080"/>
            <a:ext cx="12150440" cy="932452"/>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smtClean="0"/>
              <a:t>Tekafül</a:t>
            </a:r>
            <a:r>
              <a:rPr lang="tr-TR" sz="3200" b="1" dirty="0" smtClean="0"/>
              <a:t> ile </a:t>
            </a:r>
            <a:r>
              <a:rPr lang="tr-TR" sz="3200" b="1" dirty="0" err="1" smtClean="0"/>
              <a:t>Mütüal</a:t>
            </a:r>
            <a:r>
              <a:rPr lang="tr-TR" sz="3200" b="1" dirty="0" smtClean="0"/>
              <a:t> Sigorta Karşılaştırması</a:t>
            </a:r>
            <a:endParaRPr lang="tr-TR" sz="3200" b="1"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204181967"/>
              </p:ext>
            </p:extLst>
          </p:nvPr>
        </p:nvGraphicFramePr>
        <p:xfrm>
          <a:off x="0" y="1314986"/>
          <a:ext cx="12171221" cy="5430932"/>
        </p:xfrm>
        <a:graphic>
          <a:graphicData uri="http://schemas.openxmlformats.org/drawingml/2006/table">
            <a:tbl>
              <a:tblPr firstRow="1" bandRow="1">
                <a:tableStyleId>{21E4AEA4-8DFA-4A89-87EB-49C32662AFE0}</a:tableStyleId>
              </a:tblPr>
              <a:tblGrid>
                <a:gridCol w="617517">
                  <a:extLst>
                    <a:ext uri="{9D8B030D-6E8A-4147-A177-3AD203B41FA5}">
                      <a16:colId xmlns:a16="http://schemas.microsoft.com/office/drawing/2014/main" val="367209837"/>
                    </a:ext>
                  </a:extLst>
                </a:gridCol>
                <a:gridCol w="1330036">
                  <a:extLst>
                    <a:ext uri="{9D8B030D-6E8A-4147-A177-3AD203B41FA5}">
                      <a16:colId xmlns:a16="http://schemas.microsoft.com/office/drawing/2014/main" val="2415635980"/>
                    </a:ext>
                  </a:extLst>
                </a:gridCol>
                <a:gridCol w="1615044">
                  <a:extLst>
                    <a:ext uri="{9D8B030D-6E8A-4147-A177-3AD203B41FA5}">
                      <a16:colId xmlns:a16="http://schemas.microsoft.com/office/drawing/2014/main" val="65844972"/>
                    </a:ext>
                  </a:extLst>
                </a:gridCol>
                <a:gridCol w="1341912">
                  <a:extLst>
                    <a:ext uri="{9D8B030D-6E8A-4147-A177-3AD203B41FA5}">
                      <a16:colId xmlns:a16="http://schemas.microsoft.com/office/drawing/2014/main" val="3948489358"/>
                    </a:ext>
                  </a:extLst>
                </a:gridCol>
                <a:gridCol w="1339537">
                  <a:extLst>
                    <a:ext uri="{9D8B030D-6E8A-4147-A177-3AD203B41FA5}">
                      <a16:colId xmlns:a16="http://schemas.microsoft.com/office/drawing/2014/main" val="2438695298"/>
                    </a:ext>
                  </a:extLst>
                </a:gridCol>
                <a:gridCol w="1213658">
                  <a:extLst>
                    <a:ext uri="{9D8B030D-6E8A-4147-A177-3AD203B41FA5}">
                      <a16:colId xmlns:a16="http://schemas.microsoft.com/office/drawing/2014/main" val="1524031300"/>
                    </a:ext>
                  </a:extLst>
                </a:gridCol>
                <a:gridCol w="1226076">
                  <a:extLst>
                    <a:ext uri="{9D8B030D-6E8A-4147-A177-3AD203B41FA5}">
                      <a16:colId xmlns:a16="http://schemas.microsoft.com/office/drawing/2014/main" val="260861259"/>
                    </a:ext>
                  </a:extLst>
                </a:gridCol>
                <a:gridCol w="1053196">
                  <a:extLst>
                    <a:ext uri="{9D8B030D-6E8A-4147-A177-3AD203B41FA5}">
                      <a16:colId xmlns:a16="http://schemas.microsoft.com/office/drawing/2014/main" val="1774168335"/>
                    </a:ext>
                  </a:extLst>
                </a:gridCol>
                <a:gridCol w="1209698">
                  <a:extLst>
                    <a:ext uri="{9D8B030D-6E8A-4147-A177-3AD203B41FA5}">
                      <a16:colId xmlns:a16="http://schemas.microsoft.com/office/drawing/2014/main" val="1622790696"/>
                    </a:ext>
                  </a:extLst>
                </a:gridCol>
                <a:gridCol w="1224547">
                  <a:extLst>
                    <a:ext uri="{9D8B030D-6E8A-4147-A177-3AD203B41FA5}">
                      <a16:colId xmlns:a16="http://schemas.microsoft.com/office/drawing/2014/main" val="1584287604"/>
                    </a:ext>
                  </a:extLst>
                </a:gridCol>
              </a:tblGrid>
              <a:tr h="926380">
                <a:tc>
                  <a:txBody>
                    <a:bodyPr/>
                    <a:lstStyle/>
                    <a:p>
                      <a:endParaRPr lang="tr-TR" dirty="0"/>
                    </a:p>
                  </a:txBody>
                  <a:tcPr/>
                </a:tc>
                <a:tc>
                  <a:txBody>
                    <a:bodyPr/>
                    <a:lstStyle/>
                    <a:p>
                      <a:r>
                        <a:rPr lang="tr-TR" dirty="0" smtClean="0">
                          <a:effectLst>
                            <a:outerShdw blurRad="38100" dist="38100" dir="2700000" algn="tl">
                              <a:srgbClr val="000000">
                                <a:alpha val="43137"/>
                              </a:srgbClr>
                            </a:outerShdw>
                          </a:effectLst>
                        </a:rPr>
                        <a:t>Sözleşme</a:t>
                      </a:r>
                      <a:endParaRPr lang="tr-TR" dirty="0">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Katkı (Teberru’)/ Prim</a:t>
                      </a:r>
                      <a:endParaRPr lang="tr-TR" dirty="0">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Şirketin Kuruluş</a:t>
                      </a:r>
                      <a:r>
                        <a:rPr lang="tr-TR" baseline="0" dirty="0" smtClean="0">
                          <a:effectLst>
                            <a:outerShdw blurRad="38100" dist="38100" dir="2700000" algn="tl">
                              <a:srgbClr val="000000">
                                <a:alpha val="43137"/>
                              </a:srgbClr>
                            </a:outerShdw>
                          </a:effectLst>
                        </a:rPr>
                        <a:t> Amacı</a:t>
                      </a:r>
                      <a:endParaRPr lang="tr-TR" dirty="0">
                        <a:effectLst>
                          <a:outerShdw blurRad="38100" dist="38100" dir="2700000" algn="tl">
                            <a:srgbClr val="000000">
                              <a:alpha val="43137"/>
                            </a:srgbClr>
                          </a:outerShdw>
                        </a:effectLst>
                      </a:endParaRPr>
                    </a:p>
                  </a:txBody>
                  <a:tcPr anchor="ctr"/>
                </a:tc>
                <a:tc>
                  <a:txBody>
                    <a:bodyPr/>
                    <a:lstStyle/>
                    <a:p>
                      <a:r>
                        <a:rPr lang="tr-TR" dirty="0" err="1" smtClean="0">
                          <a:effectLst>
                            <a:outerShdw blurRad="38100" dist="38100" dir="2700000" algn="tl">
                              <a:srgbClr val="000000">
                                <a:alpha val="43137"/>
                              </a:srgbClr>
                            </a:outerShdw>
                          </a:effectLst>
                        </a:rPr>
                        <a:t>Şİrketin</a:t>
                      </a:r>
                      <a:r>
                        <a:rPr lang="tr-TR" dirty="0" smtClean="0">
                          <a:effectLst>
                            <a:outerShdw blurRad="38100" dist="38100" dir="2700000" algn="tl">
                              <a:srgbClr val="000000">
                                <a:alpha val="43137"/>
                              </a:srgbClr>
                            </a:outerShdw>
                          </a:effectLst>
                        </a:rPr>
                        <a:t> Yönetimi</a:t>
                      </a:r>
                      <a:endParaRPr lang="tr-TR" dirty="0">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YK</a:t>
                      </a:r>
                      <a:r>
                        <a:rPr lang="tr-TR" baseline="0" dirty="0" smtClean="0">
                          <a:effectLst>
                            <a:outerShdw blurRad="38100" dist="38100" dir="2700000" algn="tl">
                              <a:srgbClr val="000000">
                                <a:alpha val="43137"/>
                              </a:srgbClr>
                            </a:outerShdw>
                          </a:effectLst>
                        </a:rPr>
                        <a:t> Değiştirme</a:t>
                      </a:r>
                      <a:endParaRPr lang="tr-TR" dirty="0">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Sermayeye</a:t>
                      </a:r>
                      <a:r>
                        <a:rPr lang="tr-TR" baseline="0" dirty="0" smtClean="0">
                          <a:effectLst>
                            <a:outerShdw blurRad="38100" dist="38100" dir="2700000" algn="tl">
                              <a:srgbClr val="000000">
                                <a:alpha val="43137"/>
                              </a:srgbClr>
                            </a:outerShdw>
                          </a:effectLst>
                        </a:rPr>
                        <a:t> Ulaşım</a:t>
                      </a:r>
                      <a:endParaRPr lang="tr-TR" dirty="0">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Yatırım</a:t>
                      </a:r>
                      <a:endParaRPr lang="tr-TR" dirty="0">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Fon Yönetimi</a:t>
                      </a:r>
                      <a:endParaRPr lang="tr-TR" dirty="0">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Sermaye</a:t>
                      </a:r>
                      <a:endParaRPr lang="tr-TR" dirty="0">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3951445486"/>
                  </a:ext>
                </a:extLst>
              </a:tr>
              <a:tr h="2278383">
                <a:tc>
                  <a:txBody>
                    <a:bodyPr/>
                    <a:lstStyle/>
                    <a:p>
                      <a:pPr algn="ctr"/>
                      <a:r>
                        <a:rPr lang="tr-TR" b="1" dirty="0" smtClean="0">
                          <a:solidFill>
                            <a:srgbClr val="0070C0"/>
                          </a:solidFill>
                          <a:effectLst/>
                        </a:rPr>
                        <a:t>TEKAFÜL</a:t>
                      </a:r>
                      <a:endParaRPr lang="tr-TR" b="1" dirty="0">
                        <a:solidFill>
                          <a:srgbClr val="0070C0"/>
                        </a:solidFill>
                        <a:effectLst/>
                      </a:endParaRPr>
                    </a:p>
                  </a:txBody>
                  <a:tcPr vert="vert270" anchor="ctr"/>
                </a:tc>
                <a:tc>
                  <a:txBody>
                    <a:bodyPr/>
                    <a:lstStyle/>
                    <a:p>
                      <a:pPr algn="ctr">
                        <a:lnSpc>
                          <a:spcPct val="150000"/>
                        </a:lnSpc>
                      </a:pPr>
                      <a:r>
                        <a:rPr lang="tr-TR" sz="1100" dirty="0">
                          <a:effectLst/>
                        </a:rPr>
                        <a:t>Bağış ve Acente ya da </a:t>
                      </a:r>
                      <a:r>
                        <a:rPr lang="tr-TR" sz="1100" dirty="0" smtClean="0">
                          <a:effectLst/>
                        </a:rPr>
                        <a:t>Kar</a:t>
                      </a:r>
                      <a:r>
                        <a:rPr lang="tr-TR" sz="1100" baseline="0" dirty="0" smtClean="0">
                          <a:effectLst/>
                        </a:rPr>
                        <a:t> / </a:t>
                      </a:r>
                      <a:r>
                        <a:rPr lang="tr-TR" sz="1100" dirty="0" smtClean="0">
                          <a:effectLst/>
                        </a:rPr>
                        <a:t>Zarar </a:t>
                      </a:r>
                      <a:r>
                        <a:rPr lang="tr-TR" sz="1100" dirty="0">
                          <a:effectLst/>
                        </a:rPr>
                        <a:t>sözleşmesinin</a:t>
                      </a:r>
                      <a:br>
                        <a:rPr lang="tr-TR" sz="1100" dirty="0">
                          <a:effectLst/>
                        </a:rPr>
                      </a:br>
                      <a:r>
                        <a:rPr lang="tr-TR" sz="1100" dirty="0">
                          <a:effectLst/>
                        </a:rPr>
                        <a:t>birleşiminden oluşan </a:t>
                      </a:r>
                      <a:r>
                        <a:rPr lang="tr-TR" sz="1100" dirty="0" smtClean="0">
                          <a:effectLst/>
                        </a:rPr>
                        <a:t>karma</a:t>
                      </a:r>
                      <a:r>
                        <a:rPr lang="tr-TR" sz="1100" baseline="0" dirty="0" smtClean="0">
                          <a:effectLst/>
                        </a:rPr>
                        <a:t> </a:t>
                      </a:r>
                      <a:r>
                        <a:rPr lang="tr-TR" sz="1100" dirty="0" smtClean="0">
                          <a:effectLst/>
                        </a:rPr>
                        <a:t>bir </a:t>
                      </a:r>
                      <a:r>
                        <a:rPr lang="tr-TR" sz="1100" dirty="0">
                          <a:effectLst/>
                        </a:rPr>
                        <a:t>yapıya sahiptir.</a:t>
                      </a:r>
                    </a:p>
                  </a:txBody>
                  <a:tcPr anchor="ctr"/>
                </a:tc>
                <a:tc>
                  <a:txBody>
                    <a:bodyPr/>
                    <a:lstStyle/>
                    <a:p>
                      <a:pPr algn="ctr">
                        <a:lnSpc>
                          <a:spcPct val="150000"/>
                        </a:lnSpc>
                      </a:pPr>
                      <a:r>
                        <a:rPr lang="tr-TR" sz="1100" dirty="0">
                          <a:effectLst/>
                        </a:rPr>
                        <a:t>Sigortalıların toplanan katkılar</a:t>
                      </a:r>
                      <a:br>
                        <a:rPr lang="tr-TR" sz="1100" dirty="0">
                          <a:effectLst/>
                        </a:rPr>
                      </a:br>
                      <a:r>
                        <a:rPr lang="tr-TR" sz="1100" dirty="0">
                          <a:effectLst/>
                        </a:rPr>
                        <a:t>üzerinde sahiplik hakkı vardır.</a:t>
                      </a:r>
                      <a:br>
                        <a:rPr lang="tr-TR" sz="1100" dirty="0">
                          <a:effectLst/>
                        </a:rPr>
                      </a:br>
                      <a:r>
                        <a:rPr lang="tr-TR" sz="1100" dirty="0">
                          <a:effectLst/>
                        </a:rPr>
                        <a:t>Bununla birlikte operatör bu</a:t>
                      </a:r>
                      <a:br>
                        <a:rPr lang="tr-TR" sz="1100" dirty="0">
                          <a:effectLst/>
                        </a:rPr>
                      </a:br>
                      <a:r>
                        <a:rPr lang="tr-TR" sz="1100" dirty="0">
                          <a:effectLst/>
                        </a:rPr>
                        <a:t>işten kar elde etmeyi </a:t>
                      </a:r>
                      <a:r>
                        <a:rPr lang="tr-TR" sz="1100" dirty="0" smtClean="0">
                          <a:effectLst/>
                        </a:rPr>
                        <a:t>amaçlar.</a:t>
                      </a:r>
                      <a:endParaRPr lang="tr-TR" sz="1100" dirty="0">
                        <a:effectLst/>
                      </a:endParaRPr>
                    </a:p>
                  </a:txBody>
                  <a:tcPr anchor="ctr"/>
                </a:tc>
                <a:tc>
                  <a:txBody>
                    <a:bodyPr/>
                    <a:lstStyle/>
                    <a:p>
                      <a:pPr algn="ctr">
                        <a:lnSpc>
                          <a:spcPct val="150000"/>
                        </a:lnSpc>
                      </a:pPr>
                      <a:r>
                        <a:rPr lang="tr-TR" sz="1100" dirty="0" err="1">
                          <a:effectLst/>
                        </a:rPr>
                        <a:t>Tekafül</a:t>
                      </a:r>
                      <a:r>
                        <a:rPr lang="tr-TR" sz="1100" dirty="0">
                          <a:effectLst/>
                        </a:rPr>
                        <a:t> şirketleri Sudan</a:t>
                      </a:r>
                      <a:br>
                        <a:rPr lang="tr-TR" sz="1100" dirty="0">
                          <a:effectLst/>
                        </a:rPr>
                      </a:br>
                      <a:r>
                        <a:rPr lang="tr-TR" sz="1100" dirty="0">
                          <a:effectLst/>
                        </a:rPr>
                        <a:t>dışında pay sahiplerinin karını</a:t>
                      </a:r>
                      <a:br>
                        <a:rPr lang="tr-TR" sz="1100" dirty="0">
                          <a:effectLst/>
                        </a:rPr>
                      </a:br>
                      <a:r>
                        <a:rPr lang="tr-TR" sz="1100" dirty="0">
                          <a:effectLst/>
                        </a:rPr>
                        <a:t>maksimize etmek için</a:t>
                      </a:r>
                      <a:br>
                        <a:rPr lang="tr-TR" sz="1100" dirty="0">
                          <a:effectLst/>
                        </a:rPr>
                      </a:br>
                      <a:r>
                        <a:rPr lang="tr-TR" sz="1100" dirty="0" smtClean="0">
                          <a:effectLst/>
                        </a:rPr>
                        <a:t>kurulurlar.</a:t>
                      </a:r>
                      <a:endParaRPr lang="tr-TR" sz="1100" dirty="0">
                        <a:effectLst/>
                      </a:endParaRPr>
                    </a:p>
                  </a:txBody>
                  <a:tcPr anchor="ctr"/>
                </a:tc>
                <a:tc>
                  <a:txBody>
                    <a:bodyPr/>
                    <a:lstStyle/>
                    <a:p>
                      <a:pPr algn="ctr">
                        <a:lnSpc>
                          <a:spcPct val="150000"/>
                        </a:lnSpc>
                      </a:pPr>
                      <a:r>
                        <a:rPr lang="tr-TR" sz="1100" dirty="0">
                          <a:effectLst/>
                        </a:rPr>
                        <a:t>Yönetim Kurulu operatör</a:t>
                      </a:r>
                      <a:br>
                        <a:rPr lang="tr-TR" sz="1100" dirty="0">
                          <a:effectLst/>
                        </a:rPr>
                      </a:br>
                      <a:r>
                        <a:rPr lang="tr-TR" sz="1100" dirty="0">
                          <a:effectLst/>
                        </a:rPr>
                        <a:t>şirket sahibi olan pay sahipleri</a:t>
                      </a:r>
                      <a:br>
                        <a:rPr lang="tr-TR" sz="1100" dirty="0">
                          <a:effectLst/>
                        </a:rPr>
                      </a:br>
                      <a:r>
                        <a:rPr lang="tr-TR" sz="1100" dirty="0">
                          <a:effectLst/>
                        </a:rPr>
                        <a:t>tarafından belirlenir. Halbuki</a:t>
                      </a:r>
                      <a:br>
                        <a:rPr lang="tr-TR" sz="1100" dirty="0">
                          <a:effectLst/>
                        </a:rPr>
                      </a:br>
                      <a:r>
                        <a:rPr lang="tr-TR" sz="1100" dirty="0" err="1">
                          <a:effectLst/>
                        </a:rPr>
                        <a:t>tekafül</a:t>
                      </a:r>
                      <a:r>
                        <a:rPr lang="tr-TR" sz="1100" dirty="0">
                          <a:effectLst/>
                        </a:rPr>
                        <a:t> fonun sahibi</a:t>
                      </a:r>
                      <a:br>
                        <a:rPr lang="tr-TR" sz="1100" dirty="0">
                          <a:effectLst/>
                        </a:rPr>
                      </a:br>
                      <a:r>
                        <a:rPr lang="tr-TR" sz="1100" dirty="0" smtClean="0">
                          <a:effectLst/>
                        </a:rPr>
                        <a:t>katılımcılardır.</a:t>
                      </a:r>
                      <a:endParaRPr lang="tr-TR" sz="1100" dirty="0">
                        <a:effectLst/>
                      </a:endParaRPr>
                    </a:p>
                  </a:txBody>
                  <a:tcPr anchor="ctr"/>
                </a:tc>
                <a:tc>
                  <a:txBody>
                    <a:bodyPr/>
                    <a:lstStyle/>
                    <a:p>
                      <a:pPr algn="ctr">
                        <a:lnSpc>
                          <a:spcPct val="150000"/>
                        </a:lnSpc>
                      </a:pPr>
                      <a:r>
                        <a:rPr lang="tr-TR" sz="1100" dirty="0">
                          <a:effectLst/>
                        </a:rPr>
                        <a:t>Katılımcıların Yönetim</a:t>
                      </a:r>
                      <a:br>
                        <a:rPr lang="tr-TR" sz="1100" dirty="0">
                          <a:effectLst/>
                        </a:rPr>
                      </a:br>
                      <a:r>
                        <a:rPr lang="tr-TR" sz="1100" dirty="0">
                          <a:effectLst/>
                        </a:rPr>
                        <a:t>Kurulunu değiştirme gibi bir</a:t>
                      </a:r>
                      <a:br>
                        <a:rPr lang="tr-TR" sz="1100" dirty="0">
                          <a:effectLst/>
                        </a:rPr>
                      </a:br>
                      <a:r>
                        <a:rPr lang="tr-TR" sz="1100" dirty="0">
                          <a:effectLst/>
                        </a:rPr>
                        <a:t>hakları </a:t>
                      </a:r>
                      <a:r>
                        <a:rPr lang="tr-TR" sz="1100" dirty="0" smtClean="0">
                          <a:effectLst/>
                        </a:rPr>
                        <a:t>yoktur.</a:t>
                      </a:r>
                      <a:endParaRPr lang="tr-TR" sz="1100" dirty="0">
                        <a:effectLst/>
                      </a:endParaRPr>
                    </a:p>
                  </a:txBody>
                  <a:tcPr anchor="ctr"/>
                </a:tc>
                <a:tc>
                  <a:txBody>
                    <a:bodyPr/>
                    <a:lstStyle/>
                    <a:p>
                      <a:pPr algn="ctr">
                        <a:lnSpc>
                          <a:spcPct val="150000"/>
                        </a:lnSpc>
                      </a:pPr>
                      <a:r>
                        <a:rPr lang="tr-TR" sz="1100" dirty="0" err="1">
                          <a:effectLst/>
                        </a:rPr>
                        <a:t>Tekafül</a:t>
                      </a:r>
                      <a:r>
                        <a:rPr lang="tr-TR" sz="1100" dirty="0">
                          <a:effectLst/>
                        </a:rPr>
                        <a:t> operatörü ve İslami</a:t>
                      </a:r>
                      <a:br>
                        <a:rPr lang="tr-TR" sz="1100" dirty="0">
                          <a:effectLst/>
                        </a:rPr>
                      </a:br>
                      <a:r>
                        <a:rPr lang="tr-TR" sz="1100" dirty="0">
                          <a:effectLst/>
                        </a:rPr>
                        <a:t>finansman yöntemleri</a:t>
                      </a:r>
                      <a:br>
                        <a:rPr lang="tr-TR" sz="1100" dirty="0">
                          <a:effectLst/>
                        </a:rPr>
                      </a:br>
                      <a:r>
                        <a:rPr lang="tr-TR" sz="1100" dirty="0">
                          <a:effectLst/>
                        </a:rPr>
                        <a:t>aracılığıyla sermayeye ulaşılır.</a:t>
                      </a:r>
                    </a:p>
                  </a:txBody>
                  <a:tcPr anchor="ctr"/>
                </a:tc>
                <a:tc>
                  <a:txBody>
                    <a:bodyPr/>
                    <a:lstStyle/>
                    <a:p>
                      <a:pPr algn="ctr">
                        <a:lnSpc>
                          <a:spcPct val="150000"/>
                        </a:lnSpc>
                      </a:pPr>
                      <a:r>
                        <a:rPr lang="tr-TR" sz="1100" dirty="0">
                          <a:effectLst/>
                        </a:rPr>
                        <a:t>Varlıkların İslami usullere</a:t>
                      </a:r>
                      <a:br>
                        <a:rPr lang="tr-TR" sz="1100" dirty="0">
                          <a:effectLst/>
                        </a:rPr>
                      </a:br>
                      <a:r>
                        <a:rPr lang="tr-TR" sz="1100" dirty="0">
                          <a:effectLst/>
                        </a:rPr>
                        <a:t>uygun finansal araçlara</a:t>
                      </a:r>
                      <a:br>
                        <a:rPr lang="tr-TR" sz="1100" dirty="0">
                          <a:effectLst/>
                        </a:rPr>
                      </a:br>
                      <a:r>
                        <a:rPr lang="tr-TR" sz="1100" dirty="0">
                          <a:effectLst/>
                        </a:rPr>
                        <a:t>yönlendirilmesi gerekir.</a:t>
                      </a:r>
                    </a:p>
                  </a:txBody>
                  <a:tcPr anchor="ctr"/>
                </a:tc>
                <a:tc>
                  <a:txBody>
                    <a:bodyPr/>
                    <a:lstStyle/>
                    <a:p>
                      <a:pPr algn="ctr">
                        <a:lnSpc>
                          <a:spcPct val="150000"/>
                        </a:lnSpc>
                      </a:pPr>
                      <a:r>
                        <a:rPr lang="tr-TR" sz="1100" dirty="0" err="1">
                          <a:effectLst/>
                        </a:rPr>
                        <a:t>Tekafül</a:t>
                      </a:r>
                      <a:r>
                        <a:rPr lang="tr-TR" sz="1100" dirty="0">
                          <a:effectLst/>
                        </a:rPr>
                        <a:t> operatörü tarafından</a:t>
                      </a:r>
                      <a:br>
                        <a:rPr lang="tr-TR" sz="1100" dirty="0">
                          <a:effectLst/>
                        </a:rPr>
                      </a:br>
                      <a:r>
                        <a:rPr lang="tr-TR" sz="1100" dirty="0" smtClean="0">
                          <a:effectLst/>
                        </a:rPr>
                        <a:t>gerçekleştirilir.</a:t>
                      </a:r>
                      <a:endParaRPr lang="tr-TR" sz="1100" dirty="0">
                        <a:effectLst/>
                      </a:endParaRPr>
                    </a:p>
                  </a:txBody>
                  <a:tcPr anchor="ctr"/>
                </a:tc>
                <a:tc>
                  <a:txBody>
                    <a:bodyPr/>
                    <a:lstStyle/>
                    <a:p>
                      <a:pPr algn="ctr">
                        <a:lnSpc>
                          <a:spcPct val="150000"/>
                        </a:lnSpc>
                      </a:pPr>
                      <a:r>
                        <a:rPr lang="tr-TR" sz="1100" dirty="0" err="1">
                          <a:effectLst/>
                        </a:rPr>
                        <a:t>Tekafül</a:t>
                      </a:r>
                      <a:r>
                        <a:rPr lang="tr-TR" sz="1100" dirty="0">
                          <a:effectLst/>
                        </a:rPr>
                        <a:t> operatörü </a:t>
                      </a:r>
                      <a:r>
                        <a:rPr lang="tr-TR" sz="1100" dirty="0" smtClean="0">
                          <a:effectLst/>
                        </a:rPr>
                        <a:t>şirketin</a:t>
                      </a:r>
                      <a:r>
                        <a:rPr lang="tr-TR" sz="1100" baseline="0" dirty="0" smtClean="0">
                          <a:effectLst/>
                        </a:rPr>
                        <a:t> </a:t>
                      </a:r>
                      <a:r>
                        <a:rPr lang="tr-TR" sz="1100" dirty="0" smtClean="0">
                          <a:effectLst/>
                        </a:rPr>
                        <a:t>kurulumu </a:t>
                      </a:r>
                      <a:r>
                        <a:rPr lang="tr-TR" sz="1100" dirty="0">
                          <a:effectLst/>
                        </a:rPr>
                        <a:t>için ve </a:t>
                      </a:r>
                      <a:r>
                        <a:rPr lang="tr-TR" sz="1100" dirty="0" err="1">
                          <a:effectLst/>
                        </a:rPr>
                        <a:t>tekafül</a:t>
                      </a:r>
                      <a:r>
                        <a:rPr lang="tr-TR" sz="1100" dirty="0">
                          <a:effectLst/>
                        </a:rPr>
                        <a:t> </a:t>
                      </a:r>
                      <a:r>
                        <a:rPr lang="tr-TR" sz="1100" dirty="0" smtClean="0">
                          <a:effectLst/>
                        </a:rPr>
                        <a:t>fonu</a:t>
                      </a:r>
                      <a:r>
                        <a:rPr lang="tr-TR" sz="1100" baseline="0" dirty="0" smtClean="0">
                          <a:effectLst/>
                        </a:rPr>
                        <a:t> </a:t>
                      </a:r>
                      <a:r>
                        <a:rPr lang="tr-TR" sz="1100" dirty="0" smtClean="0">
                          <a:effectLst/>
                        </a:rPr>
                        <a:t>için </a:t>
                      </a:r>
                      <a:r>
                        <a:rPr lang="tr-TR" sz="1100" dirty="0">
                          <a:effectLst/>
                        </a:rPr>
                        <a:t>gerekli sermayeyi sağlar.</a:t>
                      </a:r>
                    </a:p>
                  </a:txBody>
                  <a:tcPr anchor="ctr"/>
                </a:tc>
                <a:extLst>
                  <a:ext uri="{0D108BD9-81ED-4DB2-BD59-A6C34878D82A}">
                    <a16:rowId xmlns:a16="http://schemas.microsoft.com/office/drawing/2014/main" val="294287233"/>
                  </a:ext>
                </a:extLst>
              </a:tr>
              <a:tr h="2149972">
                <a:tc>
                  <a:txBody>
                    <a:bodyPr/>
                    <a:lstStyle/>
                    <a:p>
                      <a:pPr algn="ctr"/>
                      <a:r>
                        <a:rPr lang="tr-TR" b="1" dirty="0" smtClean="0">
                          <a:solidFill>
                            <a:srgbClr val="0070C0"/>
                          </a:solidFill>
                          <a:effectLst/>
                        </a:rPr>
                        <a:t>MÜTÜAL SİGORTA</a:t>
                      </a:r>
                      <a:endParaRPr lang="tr-TR" b="1" dirty="0">
                        <a:solidFill>
                          <a:srgbClr val="0070C0"/>
                        </a:solidFill>
                        <a:effectLst/>
                      </a:endParaRPr>
                    </a:p>
                  </a:txBody>
                  <a:tcPr vert="vert270" anchor="ctr"/>
                </a:tc>
                <a:tc>
                  <a:txBody>
                    <a:bodyPr/>
                    <a:lstStyle/>
                    <a:p>
                      <a:pPr algn="ctr">
                        <a:lnSpc>
                          <a:spcPct val="150000"/>
                        </a:lnSpc>
                      </a:pPr>
                      <a:r>
                        <a:rPr lang="tr-TR" sz="1100" dirty="0" smtClean="0"/>
                        <a:t>Sigortalılar ve Sigorta Havuzu</a:t>
                      </a:r>
                    </a:p>
                    <a:p>
                      <a:pPr algn="ctr">
                        <a:lnSpc>
                          <a:spcPct val="150000"/>
                        </a:lnSpc>
                      </a:pPr>
                      <a:r>
                        <a:rPr lang="tr-TR" sz="1100" dirty="0" smtClean="0"/>
                        <a:t>arasında risk paylaşım</a:t>
                      </a:r>
                    </a:p>
                    <a:p>
                      <a:pPr algn="ctr">
                        <a:lnSpc>
                          <a:spcPct val="150000"/>
                        </a:lnSpc>
                      </a:pPr>
                      <a:r>
                        <a:rPr lang="tr-TR" sz="1100" dirty="0" smtClean="0"/>
                        <a:t>antlaşması yapılır.</a:t>
                      </a:r>
                      <a:endParaRPr lang="tr-TR" sz="1100" dirty="0"/>
                    </a:p>
                  </a:txBody>
                  <a:tcPr anchor="ctr"/>
                </a:tc>
                <a:tc>
                  <a:txBody>
                    <a:bodyPr/>
                    <a:lstStyle/>
                    <a:p>
                      <a:pPr algn="ctr">
                        <a:lnSpc>
                          <a:spcPct val="150000"/>
                        </a:lnSpc>
                      </a:pPr>
                      <a:r>
                        <a:rPr lang="tr-TR" sz="1100" dirty="0">
                          <a:effectLst/>
                        </a:rPr>
                        <a:t>Sigortalıların toplanan katkılar</a:t>
                      </a:r>
                      <a:br>
                        <a:rPr lang="tr-TR" sz="1100" dirty="0">
                          <a:effectLst/>
                        </a:rPr>
                      </a:br>
                      <a:r>
                        <a:rPr lang="tr-TR" sz="1100" dirty="0">
                          <a:effectLst/>
                        </a:rPr>
                        <a:t>üzerinde sahiplik hakkı vardır</a:t>
                      </a:r>
                      <a:br>
                        <a:rPr lang="tr-TR" sz="1100" dirty="0">
                          <a:effectLst/>
                        </a:rPr>
                      </a:br>
                      <a:r>
                        <a:rPr lang="tr-TR" sz="1100" dirty="0">
                          <a:effectLst/>
                        </a:rPr>
                        <a:t>ancak bu işten kar talep eden</a:t>
                      </a:r>
                      <a:br>
                        <a:rPr lang="tr-TR" sz="1100" dirty="0">
                          <a:effectLst/>
                        </a:rPr>
                      </a:br>
                      <a:r>
                        <a:rPr lang="tr-TR" sz="1100" dirty="0">
                          <a:effectLst/>
                        </a:rPr>
                        <a:t>başka bir taraf yoktur.</a:t>
                      </a:r>
                    </a:p>
                  </a:txBody>
                  <a:tcPr anchor="ctr"/>
                </a:tc>
                <a:tc>
                  <a:txBody>
                    <a:bodyPr/>
                    <a:lstStyle/>
                    <a:p>
                      <a:pPr algn="ctr">
                        <a:lnSpc>
                          <a:spcPct val="150000"/>
                        </a:lnSpc>
                      </a:pPr>
                      <a:r>
                        <a:rPr lang="tr-TR" sz="1100" dirty="0">
                          <a:effectLst/>
                        </a:rPr>
                        <a:t>Poliçe sahipleri düşük maliyetli</a:t>
                      </a:r>
                      <a:br>
                        <a:rPr lang="tr-TR" sz="1100" dirty="0">
                          <a:effectLst/>
                        </a:rPr>
                      </a:br>
                      <a:r>
                        <a:rPr lang="tr-TR" sz="1100" dirty="0">
                          <a:effectLst/>
                        </a:rPr>
                        <a:t>sigorta sağlama amacıyla</a:t>
                      </a:r>
                      <a:br>
                        <a:rPr lang="tr-TR" sz="1100" dirty="0">
                          <a:effectLst/>
                        </a:rPr>
                      </a:br>
                      <a:r>
                        <a:rPr lang="tr-TR" sz="1100" dirty="0">
                          <a:effectLst/>
                        </a:rPr>
                        <a:t>kurulurlar. Kar elde etme amacı</a:t>
                      </a:r>
                      <a:br>
                        <a:rPr lang="tr-TR" sz="1100" dirty="0">
                          <a:effectLst/>
                        </a:rPr>
                      </a:br>
                      <a:r>
                        <a:rPr lang="tr-TR" sz="1100" dirty="0" smtClean="0">
                          <a:effectLst/>
                        </a:rPr>
                        <a:t>yoktur.</a:t>
                      </a:r>
                      <a:endParaRPr lang="tr-TR" sz="1100" dirty="0">
                        <a:effectLst/>
                      </a:endParaRPr>
                    </a:p>
                  </a:txBody>
                  <a:tcPr anchor="ctr"/>
                </a:tc>
                <a:tc>
                  <a:txBody>
                    <a:bodyPr/>
                    <a:lstStyle/>
                    <a:p>
                      <a:pPr algn="ctr">
                        <a:lnSpc>
                          <a:spcPct val="150000"/>
                        </a:lnSpc>
                      </a:pPr>
                      <a:r>
                        <a:rPr lang="tr-TR" sz="1100" dirty="0">
                          <a:effectLst/>
                        </a:rPr>
                        <a:t>Yönetim Kurulu üyeleri </a:t>
                      </a:r>
                      <a:r>
                        <a:rPr lang="tr-TR" sz="1100" dirty="0" err="1">
                          <a:effectLst/>
                        </a:rPr>
                        <a:t>mütüel</a:t>
                      </a:r>
                      <a:r>
                        <a:rPr lang="tr-TR" sz="1100" dirty="0">
                          <a:effectLst/>
                        </a:rPr>
                        <a:t/>
                      </a:r>
                      <a:br>
                        <a:rPr lang="tr-TR" sz="1100" dirty="0">
                          <a:effectLst/>
                        </a:rPr>
                      </a:br>
                      <a:r>
                        <a:rPr lang="tr-TR" sz="1100" dirty="0">
                          <a:effectLst/>
                        </a:rPr>
                        <a:t>şirketin sahipleri </a:t>
                      </a:r>
                      <a:r>
                        <a:rPr lang="tr-TR" sz="1100" dirty="0" smtClean="0">
                          <a:effectLst/>
                        </a:rPr>
                        <a:t>olan</a:t>
                      </a:r>
                      <a:r>
                        <a:rPr lang="tr-TR" sz="1100" baseline="0" dirty="0" smtClean="0">
                          <a:effectLst/>
                        </a:rPr>
                        <a:t> </a:t>
                      </a:r>
                      <a:r>
                        <a:rPr lang="tr-TR" sz="1100" dirty="0" smtClean="0">
                          <a:effectLst/>
                        </a:rPr>
                        <a:t>sigortalılar </a:t>
                      </a:r>
                      <a:r>
                        <a:rPr lang="tr-TR" sz="1100" dirty="0">
                          <a:effectLst/>
                        </a:rPr>
                        <a:t>tarafından </a:t>
                      </a:r>
                      <a:r>
                        <a:rPr lang="tr-TR" sz="1100" dirty="0" smtClean="0">
                          <a:effectLst/>
                        </a:rPr>
                        <a:t>seçilirler.</a:t>
                      </a:r>
                      <a:endParaRPr lang="tr-TR" sz="1100" dirty="0">
                        <a:effectLst/>
                      </a:endParaRPr>
                    </a:p>
                  </a:txBody>
                  <a:tcPr anchor="ctr"/>
                </a:tc>
                <a:tc>
                  <a:txBody>
                    <a:bodyPr/>
                    <a:lstStyle/>
                    <a:p>
                      <a:pPr algn="ctr">
                        <a:lnSpc>
                          <a:spcPct val="150000"/>
                        </a:lnSpc>
                      </a:pPr>
                      <a:r>
                        <a:rPr lang="tr-TR" sz="1100" dirty="0">
                          <a:effectLst/>
                        </a:rPr>
                        <a:t>Sigortalıların </a:t>
                      </a:r>
                      <a:r>
                        <a:rPr lang="tr-TR" sz="1100" dirty="0" smtClean="0">
                          <a:effectLst/>
                        </a:rPr>
                        <a:t>Yönetim</a:t>
                      </a:r>
                      <a:r>
                        <a:rPr lang="tr-TR" sz="1100" baseline="0" dirty="0" smtClean="0">
                          <a:effectLst/>
                        </a:rPr>
                        <a:t> </a:t>
                      </a:r>
                      <a:r>
                        <a:rPr lang="tr-TR" sz="1100" dirty="0" smtClean="0">
                          <a:effectLst/>
                        </a:rPr>
                        <a:t>Kurulunu </a:t>
                      </a:r>
                      <a:r>
                        <a:rPr lang="tr-TR" sz="1100" dirty="0">
                          <a:effectLst/>
                        </a:rPr>
                        <a:t>değiştirme gibi bir</a:t>
                      </a:r>
                      <a:br>
                        <a:rPr lang="tr-TR" sz="1100" dirty="0">
                          <a:effectLst/>
                        </a:rPr>
                      </a:br>
                      <a:r>
                        <a:rPr lang="tr-TR" sz="1100" dirty="0">
                          <a:effectLst/>
                        </a:rPr>
                        <a:t>hakları vardır.</a:t>
                      </a:r>
                    </a:p>
                  </a:txBody>
                  <a:tcPr anchor="ctr"/>
                </a:tc>
                <a:tc>
                  <a:txBody>
                    <a:bodyPr/>
                    <a:lstStyle/>
                    <a:p>
                      <a:pPr algn="ctr">
                        <a:lnSpc>
                          <a:spcPct val="150000"/>
                        </a:lnSpc>
                      </a:pPr>
                      <a:r>
                        <a:rPr lang="tr-TR" sz="1100" dirty="0">
                          <a:effectLst/>
                        </a:rPr>
                        <a:t>Sermayeye ulaşım mevcut</a:t>
                      </a:r>
                      <a:br>
                        <a:rPr lang="tr-TR" sz="1100" dirty="0">
                          <a:effectLst/>
                        </a:rPr>
                      </a:br>
                      <a:r>
                        <a:rPr lang="tr-TR" sz="1100" dirty="0">
                          <a:effectLst/>
                        </a:rPr>
                        <a:t>değildir fakat ikincil sermaye</a:t>
                      </a:r>
                      <a:br>
                        <a:rPr lang="tr-TR" sz="1100" dirty="0">
                          <a:effectLst/>
                        </a:rPr>
                      </a:br>
                      <a:r>
                        <a:rPr lang="tr-TR" sz="1100" dirty="0">
                          <a:effectLst/>
                        </a:rPr>
                        <a:t>benzeri borçlanma mevcuttur.</a:t>
                      </a:r>
                    </a:p>
                  </a:txBody>
                  <a:tcPr anchor="ctr"/>
                </a:tc>
                <a:tc>
                  <a:txBody>
                    <a:bodyPr/>
                    <a:lstStyle/>
                    <a:p>
                      <a:pPr algn="ctr">
                        <a:lnSpc>
                          <a:spcPct val="150000"/>
                        </a:lnSpc>
                      </a:pPr>
                      <a:r>
                        <a:rPr lang="tr-TR" sz="1100" dirty="0">
                          <a:effectLst/>
                        </a:rPr>
                        <a:t>İhtiyat amaçlı nedenler dışında</a:t>
                      </a:r>
                      <a:br>
                        <a:rPr lang="tr-TR" sz="1100" dirty="0">
                          <a:effectLst/>
                        </a:rPr>
                      </a:br>
                      <a:r>
                        <a:rPr lang="tr-TR" sz="1100" dirty="0">
                          <a:effectLst/>
                        </a:rPr>
                        <a:t>bir sınırlama mevcut değildir.</a:t>
                      </a:r>
                    </a:p>
                  </a:txBody>
                  <a:tcPr anchor="ctr"/>
                </a:tc>
                <a:tc>
                  <a:txBody>
                    <a:bodyPr/>
                    <a:lstStyle/>
                    <a:p>
                      <a:pPr algn="ctr">
                        <a:lnSpc>
                          <a:spcPct val="150000"/>
                        </a:lnSpc>
                      </a:pPr>
                      <a:r>
                        <a:rPr lang="tr-TR" sz="1100" dirty="0" smtClean="0">
                          <a:effectLst/>
                        </a:rPr>
                        <a:t>Yönetim</a:t>
                      </a:r>
                      <a:r>
                        <a:rPr lang="tr-TR" sz="1100" baseline="0" dirty="0" smtClean="0">
                          <a:effectLst/>
                        </a:rPr>
                        <a:t> </a:t>
                      </a:r>
                      <a:r>
                        <a:rPr lang="tr-TR" sz="1100" dirty="0" smtClean="0">
                          <a:effectLst/>
                        </a:rPr>
                        <a:t>sigortalılar </a:t>
                      </a:r>
                      <a:r>
                        <a:rPr lang="tr-TR" sz="1100" dirty="0">
                          <a:effectLst/>
                        </a:rPr>
                        <a:t>tarafından</a:t>
                      </a:r>
                      <a:br>
                        <a:rPr lang="tr-TR" sz="1100" dirty="0">
                          <a:effectLst/>
                        </a:rPr>
                      </a:br>
                      <a:r>
                        <a:rPr lang="tr-TR" sz="1100" dirty="0">
                          <a:effectLst/>
                        </a:rPr>
                        <a:t>belirlenir.</a:t>
                      </a:r>
                    </a:p>
                  </a:txBody>
                  <a:tcPr anchor="ctr"/>
                </a:tc>
                <a:tc>
                  <a:txBody>
                    <a:bodyPr/>
                    <a:lstStyle/>
                    <a:p>
                      <a:pPr algn="ctr">
                        <a:lnSpc>
                          <a:spcPct val="150000"/>
                        </a:lnSpc>
                      </a:pPr>
                      <a:r>
                        <a:rPr lang="tr-TR" sz="1100" dirty="0">
                          <a:effectLst/>
                        </a:rPr>
                        <a:t>Başlangıç primleri sigortalılar</a:t>
                      </a:r>
                      <a:br>
                        <a:rPr lang="tr-TR" sz="1100" dirty="0">
                          <a:effectLst/>
                        </a:rPr>
                      </a:br>
                      <a:r>
                        <a:rPr lang="tr-TR" sz="1100" dirty="0">
                          <a:effectLst/>
                        </a:rPr>
                        <a:t>tarafından ödenir.</a:t>
                      </a:r>
                    </a:p>
                  </a:txBody>
                  <a:tcPr anchor="ctr"/>
                </a:tc>
                <a:extLst>
                  <a:ext uri="{0D108BD9-81ED-4DB2-BD59-A6C34878D82A}">
                    <a16:rowId xmlns:a16="http://schemas.microsoft.com/office/drawing/2014/main" val="379629030"/>
                  </a:ext>
                </a:extLst>
              </a:tr>
            </a:tbl>
          </a:graphicData>
        </a:graphic>
      </p:graphicFrame>
    </p:spTree>
    <p:extLst>
      <p:ext uri="{BB962C8B-B14F-4D97-AF65-F5344CB8AC3E}">
        <p14:creationId xmlns:p14="http://schemas.microsoft.com/office/powerpoint/2010/main" val="3140638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56120"/>
            <a:ext cx="12192002" cy="993411"/>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a:t>Tekafül</a:t>
            </a:r>
            <a:r>
              <a:rPr lang="tr-TR" sz="3200" b="1" dirty="0"/>
              <a:t> ile </a:t>
            </a:r>
            <a:r>
              <a:rPr lang="tr-TR" sz="3200" b="1" dirty="0" smtClean="0"/>
              <a:t>Ticari Sigorta </a:t>
            </a:r>
            <a:r>
              <a:rPr lang="tr-TR" sz="3200" b="1" dirty="0"/>
              <a:t>Karşılaştırması</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5255139"/>
              </p:ext>
            </p:extLst>
          </p:nvPr>
        </p:nvGraphicFramePr>
        <p:xfrm>
          <a:off x="-2" y="1311676"/>
          <a:ext cx="12192003" cy="5851020"/>
        </p:xfrm>
        <a:graphic>
          <a:graphicData uri="http://schemas.openxmlformats.org/drawingml/2006/table">
            <a:tbl>
              <a:tblPr firstRow="1" bandRow="1">
                <a:tableStyleId>{93296810-A885-4BE3-A3E7-6D5BEEA58F35}</a:tableStyleId>
              </a:tblPr>
              <a:tblGrid>
                <a:gridCol w="605644">
                  <a:extLst>
                    <a:ext uri="{9D8B030D-6E8A-4147-A177-3AD203B41FA5}">
                      <a16:colId xmlns:a16="http://schemas.microsoft.com/office/drawing/2014/main" val="3423494635"/>
                    </a:ext>
                  </a:extLst>
                </a:gridCol>
                <a:gridCol w="1009402">
                  <a:extLst>
                    <a:ext uri="{9D8B030D-6E8A-4147-A177-3AD203B41FA5}">
                      <a16:colId xmlns:a16="http://schemas.microsoft.com/office/drawing/2014/main" val="2777236736"/>
                    </a:ext>
                  </a:extLst>
                </a:gridCol>
                <a:gridCol w="893025">
                  <a:extLst>
                    <a:ext uri="{9D8B030D-6E8A-4147-A177-3AD203B41FA5}">
                      <a16:colId xmlns:a16="http://schemas.microsoft.com/office/drawing/2014/main" val="1833053915"/>
                    </a:ext>
                  </a:extLst>
                </a:gridCol>
                <a:gridCol w="1188928">
                  <a:extLst>
                    <a:ext uri="{9D8B030D-6E8A-4147-A177-3AD203B41FA5}">
                      <a16:colId xmlns:a16="http://schemas.microsoft.com/office/drawing/2014/main" val="2366614"/>
                    </a:ext>
                  </a:extLst>
                </a:gridCol>
                <a:gridCol w="906136">
                  <a:extLst>
                    <a:ext uri="{9D8B030D-6E8A-4147-A177-3AD203B41FA5}">
                      <a16:colId xmlns:a16="http://schemas.microsoft.com/office/drawing/2014/main" val="3224245080"/>
                    </a:ext>
                  </a:extLst>
                </a:gridCol>
                <a:gridCol w="906130">
                  <a:extLst>
                    <a:ext uri="{9D8B030D-6E8A-4147-A177-3AD203B41FA5}">
                      <a16:colId xmlns:a16="http://schemas.microsoft.com/office/drawing/2014/main" val="648158321"/>
                    </a:ext>
                  </a:extLst>
                </a:gridCol>
                <a:gridCol w="943785">
                  <a:extLst>
                    <a:ext uri="{9D8B030D-6E8A-4147-A177-3AD203B41FA5}">
                      <a16:colId xmlns:a16="http://schemas.microsoft.com/office/drawing/2014/main" val="3950633572"/>
                    </a:ext>
                  </a:extLst>
                </a:gridCol>
                <a:gridCol w="965127">
                  <a:extLst>
                    <a:ext uri="{9D8B030D-6E8A-4147-A177-3AD203B41FA5}">
                      <a16:colId xmlns:a16="http://schemas.microsoft.com/office/drawing/2014/main" val="2346450267"/>
                    </a:ext>
                  </a:extLst>
                </a:gridCol>
                <a:gridCol w="854968">
                  <a:extLst>
                    <a:ext uri="{9D8B030D-6E8A-4147-A177-3AD203B41FA5}">
                      <a16:colId xmlns:a16="http://schemas.microsoft.com/office/drawing/2014/main" val="2592548506"/>
                    </a:ext>
                  </a:extLst>
                </a:gridCol>
                <a:gridCol w="792480">
                  <a:extLst>
                    <a:ext uri="{9D8B030D-6E8A-4147-A177-3AD203B41FA5}">
                      <a16:colId xmlns:a16="http://schemas.microsoft.com/office/drawing/2014/main" val="3981064205"/>
                    </a:ext>
                  </a:extLst>
                </a:gridCol>
                <a:gridCol w="943915">
                  <a:extLst>
                    <a:ext uri="{9D8B030D-6E8A-4147-A177-3AD203B41FA5}">
                      <a16:colId xmlns:a16="http://schemas.microsoft.com/office/drawing/2014/main" val="2220057960"/>
                    </a:ext>
                  </a:extLst>
                </a:gridCol>
                <a:gridCol w="1129517">
                  <a:extLst>
                    <a:ext uri="{9D8B030D-6E8A-4147-A177-3AD203B41FA5}">
                      <a16:colId xmlns:a16="http://schemas.microsoft.com/office/drawing/2014/main" val="3699008127"/>
                    </a:ext>
                  </a:extLst>
                </a:gridCol>
                <a:gridCol w="1052946">
                  <a:extLst>
                    <a:ext uri="{9D8B030D-6E8A-4147-A177-3AD203B41FA5}">
                      <a16:colId xmlns:a16="http://schemas.microsoft.com/office/drawing/2014/main" val="4233229650"/>
                    </a:ext>
                  </a:extLst>
                </a:gridCol>
              </a:tblGrid>
              <a:tr h="635877">
                <a:tc>
                  <a:txBody>
                    <a:bodyPr/>
                    <a:lstStyle/>
                    <a:p>
                      <a:pPr algn="ctr"/>
                      <a:endParaRPr lang="tr-TR" sz="1200" b="1" dirty="0">
                        <a:latin typeface="+mn-lt"/>
                      </a:endParaRPr>
                    </a:p>
                  </a:txBody>
                  <a:tcPr anchor="ctr"/>
                </a:tc>
                <a:tc>
                  <a:txBody>
                    <a:bodyPr/>
                    <a:lstStyle/>
                    <a:p>
                      <a:pPr algn="ctr"/>
                      <a:r>
                        <a:rPr lang="tr-TR" sz="1200" dirty="0">
                          <a:effectLst/>
                        </a:rPr>
                        <a:t>Sözleşme</a:t>
                      </a:r>
                      <a:endParaRPr lang="tr-TR" sz="1200" b="1" dirty="0">
                        <a:effectLst/>
                        <a:latin typeface="+mn-lt"/>
                      </a:endParaRPr>
                    </a:p>
                  </a:txBody>
                  <a:tcPr/>
                </a:tc>
                <a:tc>
                  <a:txBody>
                    <a:bodyPr/>
                    <a:lstStyle/>
                    <a:p>
                      <a:pPr algn="ctr"/>
                      <a:r>
                        <a:rPr lang="tr-TR" sz="1200" dirty="0">
                          <a:effectLst/>
                        </a:rPr>
                        <a:t>Şirket</a:t>
                      </a:r>
                      <a:endParaRPr lang="tr-TR" sz="1200" b="1" dirty="0">
                        <a:effectLst/>
                        <a:latin typeface="+mn-lt"/>
                      </a:endParaRPr>
                    </a:p>
                  </a:txBody>
                  <a:tcPr/>
                </a:tc>
                <a:tc>
                  <a:txBody>
                    <a:bodyPr/>
                    <a:lstStyle/>
                    <a:p>
                      <a:pPr algn="ctr"/>
                      <a:r>
                        <a:rPr lang="tr-TR" sz="1200" dirty="0" err="1">
                          <a:effectLst/>
                        </a:rPr>
                        <a:t>Underwritting</a:t>
                      </a:r>
                      <a:r>
                        <a:rPr lang="tr-TR" sz="1200" dirty="0">
                          <a:effectLst/>
                        </a:rPr>
                        <a:t> Zararı</a:t>
                      </a:r>
                      <a:endParaRPr lang="tr-TR" sz="1200" b="1" dirty="0">
                        <a:effectLst/>
                        <a:latin typeface="+mn-lt"/>
                      </a:endParaRPr>
                    </a:p>
                  </a:txBody>
                  <a:tcPr/>
                </a:tc>
                <a:tc>
                  <a:txBody>
                    <a:bodyPr/>
                    <a:lstStyle/>
                    <a:p>
                      <a:pPr algn="ctr"/>
                      <a:r>
                        <a:rPr lang="tr-TR" sz="1200" dirty="0">
                          <a:effectLst/>
                        </a:rPr>
                        <a:t>Katkı(Teberru’)/Prim</a:t>
                      </a:r>
                      <a:endParaRPr lang="tr-TR" sz="1200" b="1" dirty="0">
                        <a:effectLst/>
                        <a:latin typeface="+mn-lt"/>
                      </a:endParaRPr>
                    </a:p>
                  </a:txBody>
                  <a:tcPr/>
                </a:tc>
                <a:tc>
                  <a:txBody>
                    <a:bodyPr/>
                    <a:lstStyle/>
                    <a:p>
                      <a:pPr algn="ctr"/>
                      <a:r>
                        <a:rPr lang="tr-TR" sz="1200" dirty="0" smtClean="0">
                          <a:effectLst/>
                        </a:rPr>
                        <a:t>Katkı</a:t>
                      </a:r>
                      <a:r>
                        <a:rPr lang="tr-TR" sz="700" dirty="0" smtClean="0">
                          <a:effectLst/>
                        </a:rPr>
                        <a:t>(Teberru</a:t>
                      </a:r>
                      <a:r>
                        <a:rPr lang="tr-TR" sz="700" dirty="0">
                          <a:effectLst/>
                        </a:rPr>
                        <a:t>’)</a:t>
                      </a:r>
                      <a:r>
                        <a:rPr lang="tr-TR" sz="1200" dirty="0">
                          <a:effectLst/>
                        </a:rPr>
                        <a:t>/Prim</a:t>
                      </a:r>
                      <a:br>
                        <a:rPr lang="tr-TR" sz="1200" dirty="0">
                          <a:effectLst/>
                        </a:rPr>
                      </a:br>
                      <a:r>
                        <a:rPr lang="tr-TR" sz="1200" dirty="0">
                          <a:effectLst/>
                        </a:rPr>
                        <a:t>Ödenme Şekli</a:t>
                      </a:r>
                      <a:endParaRPr lang="tr-TR" sz="1200" b="1" dirty="0">
                        <a:effectLst/>
                        <a:latin typeface="+mn-lt"/>
                      </a:endParaRPr>
                    </a:p>
                  </a:txBody>
                  <a:tcPr/>
                </a:tc>
                <a:tc>
                  <a:txBody>
                    <a:bodyPr/>
                    <a:lstStyle/>
                    <a:p>
                      <a:pPr algn="ctr"/>
                      <a:r>
                        <a:rPr lang="tr-TR" sz="1200" dirty="0" smtClean="0">
                          <a:effectLst/>
                        </a:rPr>
                        <a:t>Katkı</a:t>
                      </a:r>
                      <a:r>
                        <a:rPr lang="tr-TR" sz="800" dirty="0" smtClean="0">
                          <a:effectLst/>
                        </a:rPr>
                        <a:t>(Teberru</a:t>
                      </a:r>
                      <a:r>
                        <a:rPr lang="tr-TR" sz="800" dirty="0">
                          <a:effectLst/>
                        </a:rPr>
                        <a:t>’)</a:t>
                      </a:r>
                      <a:r>
                        <a:rPr lang="tr-TR" sz="1200" dirty="0">
                          <a:effectLst/>
                        </a:rPr>
                        <a:t>/Prim</a:t>
                      </a:r>
                      <a:br>
                        <a:rPr lang="tr-TR" sz="1200" dirty="0">
                          <a:effectLst/>
                        </a:rPr>
                      </a:br>
                      <a:r>
                        <a:rPr lang="tr-TR" sz="1200" dirty="0">
                          <a:effectLst/>
                        </a:rPr>
                        <a:t>Sahipliği</a:t>
                      </a:r>
                      <a:endParaRPr lang="tr-TR" sz="1200" b="1" dirty="0">
                        <a:effectLst/>
                        <a:latin typeface="+mn-lt"/>
                      </a:endParaRPr>
                    </a:p>
                  </a:txBody>
                  <a:tcPr/>
                </a:tc>
                <a:tc>
                  <a:txBody>
                    <a:bodyPr/>
                    <a:lstStyle/>
                    <a:p>
                      <a:pPr algn="ctr"/>
                      <a:r>
                        <a:rPr lang="tr-TR" sz="1200" dirty="0" smtClean="0">
                          <a:effectLst/>
                        </a:rPr>
                        <a:t>Katkı</a:t>
                      </a:r>
                      <a:r>
                        <a:rPr lang="tr-TR" sz="800" dirty="0" smtClean="0">
                          <a:effectLst/>
                        </a:rPr>
                        <a:t>(Teberru</a:t>
                      </a:r>
                      <a:r>
                        <a:rPr lang="tr-TR" sz="800" dirty="0">
                          <a:effectLst/>
                        </a:rPr>
                        <a:t>’)</a:t>
                      </a:r>
                      <a:r>
                        <a:rPr lang="tr-TR" sz="1200" dirty="0">
                          <a:effectLst/>
                        </a:rPr>
                        <a:t>/Prim</a:t>
                      </a:r>
                      <a:br>
                        <a:rPr lang="tr-TR" sz="1200" dirty="0">
                          <a:effectLst/>
                        </a:rPr>
                      </a:br>
                      <a:r>
                        <a:rPr lang="tr-TR" sz="1200" dirty="0">
                          <a:effectLst/>
                        </a:rPr>
                        <a:t>Ödemesinin Gecikmesi</a:t>
                      </a:r>
                      <a:endParaRPr lang="tr-TR" sz="1200" b="1" dirty="0">
                        <a:effectLst/>
                        <a:latin typeface="+mn-lt"/>
                      </a:endParaRPr>
                    </a:p>
                  </a:txBody>
                  <a:tcPr/>
                </a:tc>
                <a:tc>
                  <a:txBody>
                    <a:bodyPr/>
                    <a:lstStyle/>
                    <a:p>
                      <a:pPr algn="ctr"/>
                      <a:r>
                        <a:rPr lang="tr-TR" sz="1200" dirty="0">
                          <a:effectLst/>
                        </a:rPr>
                        <a:t>Sigorta Rizikosu</a:t>
                      </a:r>
                      <a:endParaRPr lang="tr-TR" sz="1200" b="1" dirty="0">
                        <a:effectLst/>
                        <a:latin typeface="+mn-lt"/>
                      </a:endParaRPr>
                    </a:p>
                  </a:txBody>
                  <a:tcPr/>
                </a:tc>
                <a:tc>
                  <a:txBody>
                    <a:bodyPr/>
                    <a:lstStyle/>
                    <a:p>
                      <a:pPr algn="ctr"/>
                      <a:r>
                        <a:rPr lang="tr-TR" sz="1200" dirty="0">
                          <a:effectLst/>
                        </a:rPr>
                        <a:t>Prim Fazlası ve Rezervler</a:t>
                      </a:r>
                      <a:endParaRPr lang="tr-TR" sz="1200" b="1" dirty="0">
                        <a:effectLst/>
                        <a:latin typeface="+mn-lt"/>
                      </a:endParaRPr>
                    </a:p>
                  </a:txBody>
                  <a:tcPr/>
                </a:tc>
                <a:tc>
                  <a:txBody>
                    <a:bodyPr/>
                    <a:lstStyle/>
                    <a:p>
                      <a:pPr algn="ctr"/>
                      <a:r>
                        <a:rPr lang="tr-TR" sz="1200" dirty="0">
                          <a:effectLst/>
                        </a:rPr>
                        <a:t>Yatırım</a:t>
                      </a:r>
                      <a:endParaRPr lang="tr-TR" sz="1200" b="1" dirty="0">
                        <a:effectLst/>
                        <a:latin typeface="+mn-lt"/>
                      </a:endParaRPr>
                    </a:p>
                  </a:txBody>
                  <a:tcPr/>
                </a:tc>
                <a:tc>
                  <a:txBody>
                    <a:bodyPr/>
                    <a:lstStyle/>
                    <a:p>
                      <a:pPr algn="ctr"/>
                      <a:r>
                        <a:rPr lang="tr-TR" sz="1200" dirty="0">
                          <a:effectLst/>
                        </a:rPr>
                        <a:t>Yasal Düzenleme</a:t>
                      </a:r>
                      <a:endParaRPr lang="tr-TR" sz="1200" b="1" dirty="0">
                        <a:effectLst/>
                        <a:latin typeface="+mn-lt"/>
                      </a:endParaRPr>
                    </a:p>
                  </a:txBody>
                  <a:tcPr/>
                </a:tc>
                <a:tc>
                  <a:txBody>
                    <a:bodyPr/>
                    <a:lstStyle/>
                    <a:p>
                      <a:pPr algn="ctr"/>
                      <a:r>
                        <a:rPr lang="tr-TR" sz="1200" dirty="0">
                          <a:effectLst/>
                        </a:rPr>
                        <a:t>Reasürans / </a:t>
                      </a:r>
                      <a:r>
                        <a:rPr lang="tr-TR" sz="1200" dirty="0" err="1">
                          <a:effectLst/>
                        </a:rPr>
                        <a:t>Retekafül</a:t>
                      </a:r>
                      <a:endParaRPr lang="tr-TR" sz="1200" b="1" dirty="0">
                        <a:effectLst/>
                        <a:latin typeface="+mn-lt"/>
                      </a:endParaRPr>
                    </a:p>
                  </a:txBody>
                  <a:tcPr/>
                </a:tc>
                <a:extLst>
                  <a:ext uri="{0D108BD9-81ED-4DB2-BD59-A6C34878D82A}">
                    <a16:rowId xmlns:a16="http://schemas.microsoft.com/office/drawing/2014/main" val="4109974556"/>
                  </a:ext>
                </a:extLst>
              </a:tr>
              <a:tr h="3077340">
                <a:tc>
                  <a:txBody>
                    <a:bodyPr/>
                    <a:lstStyle/>
                    <a:p>
                      <a:pPr algn="ctr"/>
                      <a:r>
                        <a:rPr lang="tr-TR" sz="1400" b="1" dirty="0" smtClean="0">
                          <a:solidFill>
                            <a:srgbClr val="0070C0"/>
                          </a:solidFill>
                          <a:effectLst/>
                        </a:rPr>
                        <a:t>TEKAFÜL</a:t>
                      </a:r>
                      <a:endParaRPr lang="tr-TR" sz="1400" b="1" dirty="0">
                        <a:solidFill>
                          <a:srgbClr val="0070C0"/>
                        </a:solidFill>
                        <a:effectLst/>
                      </a:endParaRPr>
                    </a:p>
                  </a:txBody>
                  <a:tcPr vert="vert270" anchor="ctr"/>
                </a:tc>
                <a:tc>
                  <a:txBody>
                    <a:bodyPr/>
                    <a:lstStyle/>
                    <a:p>
                      <a:pPr algn="ctr"/>
                      <a:r>
                        <a:rPr lang="tr-TR" sz="1100" dirty="0">
                          <a:effectLst/>
                        </a:rPr>
                        <a:t>Bağış ve Acente ya da Kar-Zarar sözleşmesinin birleşiminden oluşan karma bir yapıya</a:t>
                      </a:r>
                      <a:br>
                        <a:rPr lang="tr-TR" sz="1100" dirty="0">
                          <a:effectLst/>
                        </a:rPr>
                      </a:br>
                      <a:r>
                        <a:rPr lang="tr-TR" sz="1100" dirty="0" smtClean="0">
                          <a:effectLst/>
                        </a:rPr>
                        <a:t>sahiptir.</a:t>
                      </a:r>
                      <a:endParaRPr lang="tr-TR" sz="3200" dirty="0">
                        <a:effectLst/>
                      </a:endParaRPr>
                    </a:p>
                  </a:txBody>
                  <a:tcPr anchor="ctr"/>
                </a:tc>
                <a:tc>
                  <a:txBody>
                    <a:bodyPr/>
                    <a:lstStyle/>
                    <a:p>
                      <a:pPr algn="ctr"/>
                      <a:r>
                        <a:rPr lang="tr-TR" sz="1100" dirty="0">
                          <a:effectLst/>
                        </a:rPr>
                        <a:t>Pay sahipleri katılımcıların adına bir acente gibi hareket eder ve sigortacı yerine</a:t>
                      </a:r>
                      <a:br>
                        <a:rPr lang="tr-TR" sz="1100" dirty="0">
                          <a:effectLst/>
                        </a:rPr>
                      </a:br>
                      <a:r>
                        <a:rPr lang="tr-TR" sz="1100" dirty="0">
                          <a:effectLst/>
                        </a:rPr>
                        <a:t>operatör/işletmen olarak adlandırılır.</a:t>
                      </a:r>
                      <a:endParaRPr lang="tr-TR" sz="3200" dirty="0">
                        <a:effectLst/>
                      </a:endParaRPr>
                    </a:p>
                  </a:txBody>
                  <a:tcPr anchor="ctr"/>
                </a:tc>
                <a:tc>
                  <a:txBody>
                    <a:bodyPr/>
                    <a:lstStyle/>
                    <a:p>
                      <a:pPr algn="ctr"/>
                      <a:r>
                        <a:rPr lang="tr-TR" sz="1100" dirty="0">
                          <a:effectLst/>
                        </a:rPr>
                        <a:t>Katılımcılar </a:t>
                      </a:r>
                      <a:r>
                        <a:rPr lang="tr-TR" sz="1100" dirty="0" err="1">
                          <a:effectLst/>
                        </a:rPr>
                        <a:t>tekafül</a:t>
                      </a:r>
                      <a:r>
                        <a:rPr lang="tr-TR" sz="1100" dirty="0">
                          <a:effectLst/>
                        </a:rPr>
                        <a:t> fonunun da sahibi olduğu için </a:t>
                      </a:r>
                      <a:r>
                        <a:rPr lang="tr-TR" sz="1100" dirty="0" err="1">
                          <a:effectLst/>
                        </a:rPr>
                        <a:t>underwriting</a:t>
                      </a:r>
                      <a:r>
                        <a:rPr lang="tr-TR" sz="1100" dirty="0">
                          <a:effectLst/>
                        </a:rPr>
                        <a:t> riskini de onlar </a:t>
                      </a:r>
                      <a:r>
                        <a:rPr lang="tr-TR" sz="1100" dirty="0" smtClean="0">
                          <a:effectLst/>
                        </a:rPr>
                        <a:t>üstlenmektedir.</a:t>
                      </a:r>
                      <a:endParaRPr lang="tr-TR" sz="3200" dirty="0">
                        <a:effectLst/>
                      </a:endParaRPr>
                    </a:p>
                  </a:txBody>
                  <a:tcPr anchor="ctr"/>
                </a:tc>
                <a:tc>
                  <a:txBody>
                    <a:bodyPr/>
                    <a:lstStyle/>
                    <a:p>
                      <a:pPr algn="ctr"/>
                      <a:r>
                        <a:rPr lang="tr-TR" sz="1100" dirty="0" err="1">
                          <a:effectLst/>
                        </a:rPr>
                        <a:t>Tekafül</a:t>
                      </a:r>
                      <a:r>
                        <a:rPr lang="tr-TR" sz="1100" dirty="0">
                          <a:effectLst/>
                        </a:rPr>
                        <a:t> tamamen gönüllülük esasına dayanmaktadır. Bu nedenle alınan katkılar</a:t>
                      </a:r>
                      <a:br>
                        <a:rPr lang="tr-TR" sz="1100" dirty="0">
                          <a:effectLst/>
                        </a:rPr>
                      </a:br>
                      <a:r>
                        <a:rPr lang="tr-TR" sz="1100" dirty="0">
                          <a:effectLst/>
                        </a:rPr>
                        <a:t>teberru’(bağış) olarak </a:t>
                      </a:r>
                      <a:r>
                        <a:rPr lang="tr-TR" sz="1100" dirty="0" smtClean="0">
                          <a:effectLst/>
                        </a:rPr>
                        <a:t>adlandırılır.</a:t>
                      </a:r>
                      <a:endParaRPr lang="tr-TR" sz="3200" dirty="0">
                        <a:effectLst/>
                      </a:endParaRPr>
                    </a:p>
                  </a:txBody>
                  <a:tcPr anchor="ctr"/>
                </a:tc>
                <a:tc>
                  <a:txBody>
                    <a:bodyPr/>
                    <a:lstStyle/>
                    <a:p>
                      <a:pPr algn="ctr"/>
                      <a:r>
                        <a:rPr lang="tr-TR" sz="1100" dirty="0">
                          <a:effectLst/>
                        </a:rPr>
                        <a:t>Dönemsel ya da tek seferde gerçekleştirilebilen katkılar </a:t>
                      </a:r>
                      <a:r>
                        <a:rPr lang="tr-TR" sz="1100" dirty="0" err="1">
                          <a:effectLst/>
                        </a:rPr>
                        <a:t>tekafül</a:t>
                      </a:r>
                      <a:r>
                        <a:rPr lang="tr-TR" sz="1100" dirty="0">
                          <a:effectLst/>
                        </a:rPr>
                        <a:t> fonuna aktarılır.</a:t>
                      </a:r>
                      <a:endParaRPr lang="tr-TR" sz="3200" dirty="0">
                        <a:effectLst/>
                      </a:endParaRPr>
                    </a:p>
                  </a:txBody>
                  <a:tcPr anchor="ctr"/>
                </a:tc>
                <a:tc>
                  <a:txBody>
                    <a:bodyPr/>
                    <a:lstStyle/>
                    <a:p>
                      <a:pPr algn="ctr"/>
                      <a:r>
                        <a:rPr lang="tr-TR" sz="1100" dirty="0">
                          <a:effectLst/>
                        </a:rPr>
                        <a:t>Toplanan katkılar katılımcıların ortak sahipliğinin olduğu </a:t>
                      </a:r>
                      <a:r>
                        <a:rPr lang="tr-TR" sz="1100" dirty="0" err="1">
                          <a:effectLst/>
                        </a:rPr>
                        <a:t>tekafül</a:t>
                      </a:r>
                      <a:r>
                        <a:rPr lang="tr-TR" sz="1100" dirty="0">
                          <a:effectLst/>
                        </a:rPr>
                        <a:t> fonuna aktarılmakta</a:t>
                      </a:r>
                      <a:br>
                        <a:rPr lang="tr-TR" sz="1100" dirty="0">
                          <a:effectLst/>
                        </a:rPr>
                      </a:br>
                      <a:r>
                        <a:rPr lang="tr-TR" sz="1100" dirty="0">
                          <a:effectLst/>
                        </a:rPr>
                        <a:t>ve operatör tarafından </a:t>
                      </a:r>
                      <a:r>
                        <a:rPr lang="tr-TR" sz="1100" dirty="0" smtClean="0">
                          <a:effectLst/>
                        </a:rPr>
                        <a:t>yönetilmektedir.</a:t>
                      </a:r>
                      <a:endParaRPr lang="tr-TR" sz="3200" dirty="0">
                        <a:effectLst/>
                      </a:endParaRPr>
                    </a:p>
                  </a:txBody>
                  <a:tcPr anchor="ctr"/>
                </a:tc>
                <a:tc>
                  <a:txBody>
                    <a:bodyPr/>
                    <a:lstStyle/>
                    <a:p>
                      <a:pPr algn="ctr"/>
                      <a:r>
                        <a:rPr lang="tr-TR" sz="1100" dirty="0">
                          <a:effectLst/>
                        </a:rPr>
                        <a:t>Gecikme durumunda </a:t>
                      </a:r>
                      <a:r>
                        <a:rPr lang="tr-TR" sz="1100" dirty="0" err="1">
                          <a:effectLst/>
                        </a:rPr>
                        <a:t>tekafül</a:t>
                      </a:r>
                      <a:r>
                        <a:rPr lang="tr-TR" sz="1100" dirty="0">
                          <a:effectLst/>
                        </a:rPr>
                        <a:t> şirketi faiz </a:t>
                      </a:r>
                      <a:r>
                        <a:rPr lang="tr-TR" sz="1100" dirty="0" smtClean="0">
                          <a:effectLst/>
                        </a:rPr>
                        <a:t>işletemez.</a:t>
                      </a:r>
                      <a:endParaRPr lang="tr-TR" sz="3200" dirty="0">
                        <a:effectLst/>
                      </a:endParaRPr>
                    </a:p>
                  </a:txBody>
                  <a:tcPr anchor="ctr"/>
                </a:tc>
                <a:tc>
                  <a:txBody>
                    <a:bodyPr/>
                    <a:lstStyle/>
                    <a:p>
                      <a:pPr algn="ctr"/>
                      <a:r>
                        <a:rPr lang="tr-TR" sz="1100" dirty="0">
                          <a:effectLst/>
                        </a:rPr>
                        <a:t>Katılımcıların rizikosu </a:t>
                      </a:r>
                      <a:r>
                        <a:rPr lang="tr-TR" sz="1100" dirty="0" err="1">
                          <a:effectLst/>
                        </a:rPr>
                        <a:t>tekafül</a:t>
                      </a:r>
                      <a:r>
                        <a:rPr lang="tr-TR" sz="1100" dirty="0">
                          <a:effectLst/>
                        </a:rPr>
                        <a:t> havuzuna aktarılır.</a:t>
                      </a:r>
                      <a:endParaRPr lang="tr-TR" sz="3200" dirty="0">
                        <a:effectLst/>
                      </a:endParaRPr>
                    </a:p>
                  </a:txBody>
                  <a:tcPr anchor="ctr"/>
                </a:tc>
                <a:tc>
                  <a:txBody>
                    <a:bodyPr/>
                    <a:lstStyle/>
                    <a:p>
                      <a:pPr algn="ctr"/>
                      <a:r>
                        <a:rPr lang="tr-TR" sz="1100" dirty="0" err="1">
                          <a:effectLst/>
                        </a:rPr>
                        <a:t>Underwriting</a:t>
                      </a:r>
                      <a:r>
                        <a:rPr lang="tr-TR" sz="1100" dirty="0">
                          <a:effectLst/>
                        </a:rPr>
                        <a:t> fazlası üzerinde katılımcıların ortak sahipliği vardır.</a:t>
                      </a:r>
                      <a:endParaRPr lang="tr-TR" sz="3200" dirty="0">
                        <a:effectLst/>
                      </a:endParaRPr>
                    </a:p>
                  </a:txBody>
                  <a:tcPr anchor="ctr"/>
                </a:tc>
                <a:tc>
                  <a:txBody>
                    <a:bodyPr/>
                    <a:lstStyle/>
                    <a:p>
                      <a:pPr algn="ctr"/>
                      <a:r>
                        <a:rPr lang="tr-TR" sz="1100" dirty="0" err="1">
                          <a:effectLst/>
                        </a:rPr>
                        <a:t>Tekafül</a:t>
                      </a:r>
                      <a:r>
                        <a:rPr lang="tr-TR" sz="1100" dirty="0">
                          <a:effectLst/>
                        </a:rPr>
                        <a:t> fonundaki ve pay sahiplerinin fonundaki varlıklar İslami usullere uygun</a:t>
                      </a:r>
                      <a:br>
                        <a:rPr lang="tr-TR" sz="1100" dirty="0">
                          <a:effectLst/>
                        </a:rPr>
                      </a:br>
                      <a:r>
                        <a:rPr lang="tr-TR" sz="1100" dirty="0">
                          <a:effectLst/>
                        </a:rPr>
                        <a:t>yatırım araçlarına </a:t>
                      </a:r>
                      <a:r>
                        <a:rPr lang="tr-TR" sz="1100" dirty="0" smtClean="0">
                          <a:effectLst/>
                        </a:rPr>
                        <a:t>yönlendirilir.</a:t>
                      </a:r>
                      <a:endParaRPr lang="tr-TR" sz="3200" dirty="0">
                        <a:effectLst/>
                      </a:endParaRPr>
                    </a:p>
                  </a:txBody>
                  <a:tcPr anchor="ctr"/>
                </a:tc>
                <a:tc>
                  <a:txBody>
                    <a:bodyPr/>
                    <a:lstStyle/>
                    <a:p>
                      <a:pPr algn="ctr"/>
                      <a:r>
                        <a:rPr lang="tr-TR" sz="1100" dirty="0" err="1">
                          <a:effectLst/>
                        </a:rPr>
                        <a:t>Tekafül</a:t>
                      </a:r>
                      <a:r>
                        <a:rPr lang="tr-TR" sz="1100" dirty="0">
                          <a:effectLst/>
                        </a:rPr>
                        <a:t> için belirlenen yasal düzenlemeler ülkeden ülkeye farklılık</a:t>
                      </a:r>
                      <a:br>
                        <a:rPr lang="tr-TR" sz="1100" dirty="0">
                          <a:effectLst/>
                        </a:rPr>
                      </a:br>
                      <a:r>
                        <a:rPr lang="tr-TR" sz="1100" dirty="0" err="1">
                          <a:effectLst/>
                        </a:rPr>
                        <a:t>göstermebilmektedir</a:t>
                      </a:r>
                      <a:r>
                        <a:rPr lang="tr-TR" sz="1100" dirty="0">
                          <a:effectLst/>
                        </a:rPr>
                        <a:t>. Ayrıca İslami bir Danışma Kurulunun kurulması gerekmektedir.</a:t>
                      </a:r>
                      <a:endParaRPr lang="tr-TR" sz="3200" dirty="0">
                        <a:effectLst/>
                      </a:endParaRPr>
                    </a:p>
                  </a:txBody>
                  <a:tcPr anchor="ctr"/>
                </a:tc>
                <a:tc>
                  <a:txBody>
                    <a:bodyPr/>
                    <a:lstStyle/>
                    <a:p>
                      <a:pPr algn="ctr"/>
                      <a:r>
                        <a:rPr lang="tr-TR" sz="1100" dirty="0" err="1" smtClean="0">
                          <a:effectLst/>
                        </a:rPr>
                        <a:t>Retekafül</a:t>
                      </a:r>
                      <a:r>
                        <a:rPr lang="tr-TR" sz="1100" dirty="0" smtClean="0">
                          <a:effectLst/>
                        </a:rPr>
                        <a:t> </a:t>
                      </a:r>
                      <a:r>
                        <a:rPr lang="tr-TR" sz="1100" dirty="0">
                          <a:effectLst/>
                        </a:rPr>
                        <a:t>şirketinin</a:t>
                      </a:r>
                      <a:br>
                        <a:rPr lang="tr-TR" sz="1100" dirty="0">
                          <a:effectLst/>
                        </a:rPr>
                      </a:br>
                      <a:r>
                        <a:rPr lang="tr-TR" sz="1100" dirty="0">
                          <a:effectLst/>
                        </a:rPr>
                        <a:t>yokluğu durumda İslam hukukçuları belli şartlarla </a:t>
                      </a:r>
                      <a:r>
                        <a:rPr lang="tr-TR" sz="1100" dirty="0" err="1">
                          <a:effectLst/>
                        </a:rPr>
                        <a:t>tekafül</a:t>
                      </a:r>
                      <a:r>
                        <a:rPr lang="tr-TR" sz="1100" dirty="0">
                          <a:effectLst/>
                        </a:rPr>
                        <a:t> şirketlerinin konvansiyonel</a:t>
                      </a:r>
                      <a:br>
                        <a:rPr lang="tr-TR" sz="1100" dirty="0">
                          <a:effectLst/>
                        </a:rPr>
                      </a:br>
                      <a:r>
                        <a:rPr lang="tr-TR" sz="1100" dirty="0">
                          <a:effectLst/>
                        </a:rPr>
                        <a:t>reasürans şirketleriyle çalışmasına müsaade etmiştir.</a:t>
                      </a:r>
                      <a:endParaRPr lang="tr-TR" sz="3200" dirty="0">
                        <a:effectLst/>
                      </a:endParaRPr>
                    </a:p>
                  </a:txBody>
                  <a:tcPr anchor="ctr"/>
                </a:tc>
                <a:extLst>
                  <a:ext uri="{0D108BD9-81ED-4DB2-BD59-A6C34878D82A}">
                    <a16:rowId xmlns:a16="http://schemas.microsoft.com/office/drawing/2014/main" val="4013208861"/>
                  </a:ext>
                </a:extLst>
              </a:tr>
              <a:tr h="1536317">
                <a:tc>
                  <a:txBody>
                    <a:bodyPr/>
                    <a:lstStyle/>
                    <a:p>
                      <a:pPr algn="ctr"/>
                      <a:r>
                        <a:rPr lang="tr-TR" sz="1400" b="1" dirty="0" smtClean="0">
                          <a:solidFill>
                            <a:srgbClr val="0070C0"/>
                          </a:solidFill>
                          <a:effectLst/>
                        </a:rPr>
                        <a:t>TİCARİ</a:t>
                      </a:r>
                    </a:p>
                    <a:p>
                      <a:pPr algn="ctr"/>
                      <a:r>
                        <a:rPr lang="tr-TR" sz="1400" b="1" dirty="0" smtClean="0">
                          <a:solidFill>
                            <a:srgbClr val="0070C0"/>
                          </a:solidFill>
                          <a:effectLst/>
                        </a:rPr>
                        <a:t>SİGORTA</a:t>
                      </a:r>
                      <a:endParaRPr lang="tr-TR" sz="1400" b="1" dirty="0">
                        <a:solidFill>
                          <a:srgbClr val="0070C0"/>
                        </a:solidFill>
                        <a:effectLst/>
                      </a:endParaRPr>
                    </a:p>
                  </a:txBody>
                  <a:tcPr vert="vert270" anchor="ctr"/>
                </a:tc>
                <a:tc>
                  <a:txBody>
                    <a:bodyPr/>
                    <a:lstStyle/>
                    <a:p>
                      <a:pPr algn="ctr"/>
                      <a:r>
                        <a:rPr lang="tr-TR" sz="1100" dirty="0">
                          <a:effectLst/>
                        </a:rPr>
                        <a:t>Sigortalıların poliçeleri alıcısı olduğu</a:t>
                      </a:r>
                      <a:br>
                        <a:rPr lang="tr-TR" sz="1100" dirty="0">
                          <a:effectLst/>
                        </a:rPr>
                      </a:br>
                      <a:r>
                        <a:rPr lang="tr-TR" sz="1100" dirty="0">
                          <a:effectLst/>
                        </a:rPr>
                        <a:t>bir satın alma sözleşmedir.</a:t>
                      </a:r>
                      <a:endParaRPr lang="tr-TR" sz="3200" dirty="0">
                        <a:effectLst/>
                      </a:endParaRPr>
                    </a:p>
                  </a:txBody>
                  <a:tcPr anchor="ctr"/>
                </a:tc>
                <a:tc>
                  <a:txBody>
                    <a:bodyPr/>
                    <a:lstStyle/>
                    <a:p>
                      <a:pPr algn="ctr"/>
                      <a:r>
                        <a:rPr lang="tr-TR" sz="1100" dirty="0">
                          <a:effectLst/>
                        </a:rPr>
                        <a:t>Sigortalılar ve şirket arasında birebir bir</a:t>
                      </a:r>
                      <a:br>
                        <a:rPr lang="tr-TR" sz="1100" dirty="0">
                          <a:effectLst/>
                        </a:rPr>
                      </a:br>
                      <a:r>
                        <a:rPr lang="tr-TR" sz="1100" dirty="0">
                          <a:effectLst/>
                        </a:rPr>
                        <a:t>ilişki mevcuttur.</a:t>
                      </a:r>
                      <a:endParaRPr lang="tr-TR" sz="3200" dirty="0">
                        <a:effectLst/>
                      </a:endParaRPr>
                    </a:p>
                  </a:txBody>
                  <a:tcPr anchor="ctr"/>
                </a:tc>
                <a:tc>
                  <a:txBody>
                    <a:bodyPr/>
                    <a:lstStyle/>
                    <a:p>
                      <a:pPr algn="ctr"/>
                      <a:r>
                        <a:rPr lang="tr-TR" sz="1100" dirty="0">
                          <a:effectLst/>
                        </a:rPr>
                        <a:t>Pay sahipleri (sigorta şirketi) </a:t>
                      </a:r>
                      <a:r>
                        <a:rPr lang="tr-TR" sz="1100" dirty="0" err="1">
                          <a:effectLst/>
                        </a:rPr>
                        <a:t>underwriting</a:t>
                      </a:r>
                      <a:r>
                        <a:rPr lang="tr-TR" sz="1100" dirty="0">
                          <a:effectLst/>
                        </a:rPr>
                        <a:t> riskini </a:t>
                      </a:r>
                      <a:r>
                        <a:rPr lang="tr-TR" sz="1100" dirty="0" smtClean="0">
                          <a:effectLst/>
                        </a:rPr>
                        <a:t>üstlenir.</a:t>
                      </a:r>
                      <a:endParaRPr lang="tr-TR" sz="3200" dirty="0">
                        <a:effectLst/>
                      </a:endParaRPr>
                    </a:p>
                  </a:txBody>
                  <a:tcPr anchor="ctr"/>
                </a:tc>
                <a:tc>
                  <a:txBody>
                    <a:bodyPr/>
                    <a:lstStyle/>
                    <a:p>
                      <a:pPr algn="ctr"/>
                      <a:r>
                        <a:rPr lang="tr-TR" sz="1100" dirty="0">
                          <a:effectLst/>
                        </a:rPr>
                        <a:t>Sigortacıların güvence için ödediği</a:t>
                      </a:r>
                      <a:br>
                        <a:rPr lang="tr-TR" sz="1100" dirty="0">
                          <a:effectLst/>
                        </a:rPr>
                      </a:br>
                      <a:r>
                        <a:rPr lang="tr-TR" sz="1100" dirty="0">
                          <a:effectLst/>
                        </a:rPr>
                        <a:t>meblağa prim denilmektedir</a:t>
                      </a:r>
                      <a:endParaRPr lang="tr-TR" sz="3200" dirty="0">
                        <a:effectLst/>
                      </a:endParaRPr>
                    </a:p>
                  </a:txBody>
                  <a:tcPr anchor="ctr"/>
                </a:tc>
                <a:tc>
                  <a:txBody>
                    <a:bodyPr/>
                    <a:lstStyle/>
                    <a:p>
                      <a:pPr algn="ctr"/>
                      <a:r>
                        <a:rPr lang="tr-TR" sz="1100" dirty="0">
                          <a:effectLst/>
                        </a:rPr>
                        <a:t>Sigortalıların ödenmiş olduğu</a:t>
                      </a:r>
                      <a:br>
                        <a:rPr lang="tr-TR" sz="1100" dirty="0">
                          <a:effectLst/>
                        </a:rPr>
                      </a:br>
                      <a:r>
                        <a:rPr lang="tr-TR" sz="1100" dirty="0">
                          <a:effectLst/>
                        </a:rPr>
                        <a:t>primlerin sahibi sigorta şirketidir.</a:t>
                      </a:r>
                      <a:endParaRPr lang="tr-TR" sz="3200" dirty="0">
                        <a:effectLst/>
                      </a:endParaRPr>
                    </a:p>
                  </a:txBody>
                  <a:tcPr anchor="ctr"/>
                </a:tc>
                <a:tc>
                  <a:txBody>
                    <a:bodyPr/>
                    <a:lstStyle/>
                    <a:p>
                      <a:pPr algn="ctr"/>
                      <a:r>
                        <a:rPr lang="tr-TR" sz="1100" dirty="0">
                          <a:effectLst/>
                        </a:rPr>
                        <a:t>Ödenen primlerin sahipliği sigorta</a:t>
                      </a:r>
                      <a:br>
                        <a:rPr lang="tr-TR" sz="1100" dirty="0">
                          <a:effectLst/>
                        </a:rPr>
                      </a:br>
                      <a:r>
                        <a:rPr lang="tr-TR" sz="1100" dirty="0">
                          <a:effectLst/>
                        </a:rPr>
                        <a:t>şirketine aittir.</a:t>
                      </a:r>
                      <a:endParaRPr lang="tr-TR" sz="3200" dirty="0">
                        <a:effectLst/>
                      </a:endParaRPr>
                    </a:p>
                  </a:txBody>
                  <a:tcPr anchor="ctr"/>
                </a:tc>
                <a:tc>
                  <a:txBody>
                    <a:bodyPr/>
                    <a:lstStyle/>
                    <a:p>
                      <a:pPr algn="ctr"/>
                      <a:r>
                        <a:rPr lang="tr-TR" sz="1100" dirty="0">
                          <a:effectLst/>
                        </a:rPr>
                        <a:t>Primlerin geç ödenmesi durumunda</a:t>
                      </a:r>
                      <a:br>
                        <a:rPr lang="tr-TR" sz="1100" dirty="0">
                          <a:effectLst/>
                        </a:rPr>
                      </a:br>
                      <a:r>
                        <a:rPr lang="tr-TR" sz="1100" dirty="0">
                          <a:effectLst/>
                        </a:rPr>
                        <a:t>faiz işletilir.</a:t>
                      </a:r>
                      <a:endParaRPr lang="tr-TR" sz="3200" dirty="0">
                        <a:effectLst/>
                      </a:endParaRPr>
                    </a:p>
                  </a:txBody>
                  <a:tcPr anchor="ctr"/>
                </a:tc>
                <a:tc>
                  <a:txBody>
                    <a:bodyPr/>
                    <a:lstStyle/>
                    <a:p>
                      <a:pPr algn="ctr"/>
                      <a:r>
                        <a:rPr lang="tr-TR" sz="1100" dirty="0">
                          <a:effectLst/>
                        </a:rPr>
                        <a:t>Sigortaların rizikosu sigortacılara</a:t>
                      </a:r>
                      <a:br>
                        <a:rPr lang="tr-TR" sz="1100" dirty="0">
                          <a:effectLst/>
                        </a:rPr>
                      </a:br>
                      <a:r>
                        <a:rPr lang="tr-TR" sz="1100" dirty="0" smtClean="0">
                          <a:effectLst/>
                        </a:rPr>
                        <a:t>kaydırılır.</a:t>
                      </a:r>
                      <a:endParaRPr lang="tr-TR" sz="3200" dirty="0">
                        <a:effectLst/>
                      </a:endParaRPr>
                    </a:p>
                  </a:txBody>
                  <a:tcPr anchor="ctr"/>
                </a:tc>
                <a:tc>
                  <a:txBody>
                    <a:bodyPr/>
                    <a:lstStyle/>
                    <a:p>
                      <a:pPr algn="ctr"/>
                      <a:r>
                        <a:rPr lang="tr-TR" sz="1100" dirty="0">
                          <a:effectLst/>
                        </a:rPr>
                        <a:t>Sigortacı, rezerv ve prim fazlasının</a:t>
                      </a:r>
                      <a:br>
                        <a:rPr lang="tr-TR" sz="1100" dirty="0">
                          <a:effectLst/>
                        </a:rPr>
                      </a:br>
                      <a:r>
                        <a:rPr lang="tr-TR" sz="1100" dirty="0" smtClean="0">
                          <a:effectLst/>
                        </a:rPr>
                        <a:t>sahibidir.</a:t>
                      </a:r>
                      <a:endParaRPr lang="tr-TR" sz="3200" dirty="0">
                        <a:effectLst/>
                      </a:endParaRPr>
                    </a:p>
                  </a:txBody>
                  <a:tcPr anchor="ctr"/>
                </a:tc>
                <a:tc>
                  <a:txBody>
                    <a:bodyPr/>
                    <a:lstStyle/>
                    <a:p>
                      <a:pPr algn="ctr"/>
                      <a:r>
                        <a:rPr lang="tr-TR" sz="1100" dirty="0">
                          <a:effectLst/>
                        </a:rPr>
                        <a:t>Yasal düzenlemelerde belirlenen</a:t>
                      </a:r>
                      <a:br>
                        <a:rPr lang="tr-TR" sz="1100" dirty="0">
                          <a:effectLst/>
                        </a:rPr>
                      </a:br>
                      <a:r>
                        <a:rPr lang="tr-TR" sz="1100" dirty="0">
                          <a:effectLst/>
                        </a:rPr>
                        <a:t>kurallar dışında herhangi bir sınırlama</a:t>
                      </a:r>
                      <a:br>
                        <a:rPr lang="tr-TR" sz="1100" dirty="0">
                          <a:effectLst/>
                        </a:rPr>
                      </a:br>
                      <a:r>
                        <a:rPr lang="tr-TR" sz="1100" dirty="0">
                          <a:effectLst/>
                        </a:rPr>
                        <a:t>mevcut </a:t>
                      </a:r>
                      <a:r>
                        <a:rPr lang="tr-TR" sz="1100" dirty="0" smtClean="0">
                          <a:effectLst/>
                        </a:rPr>
                        <a:t>değildir.</a:t>
                      </a:r>
                      <a:endParaRPr lang="tr-TR" sz="3200" dirty="0">
                        <a:effectLst/>
                      </a:endParaRPr>
                    </a:p>
                  </a:txBody>
                  <a:tcPr anchor="ctr"/>
                </a:tc>
                <a:tc>
                  <a:txBody>
                    <a:bodyPr/>
                    <a:lstStyle/>
                    <a:p>
                      <a:pPr algn="ctr"/>
                      <a:r>
                        <a:rPr lang="tr-TR" sz="1100" dirty="0">
                          <a:effectLst/>
                        </a:rPr>
                        <a:t>Belirlenen (</a:t>
                      </a:r>
                      <a:r>
                        <a:rPr lang="tr-TR" sz="1100" dirty="0" err="1">
                          <a:effectLst/>
                        </a:rPr>
                        <a:t>seküler</a:t>
                      </a:r>
                      <a:r>
                        <a:rPr lang="tr-TR" sz="1100" dirty="0">
                          <a:effectLst/>
                        </a:rPr>
                        <a:t>) yasal</a:t>
                      </a:r>
                      <a:br>
                        <a:rPr lang="tr-TR" sz="1100" dirty="0">
                          <a:effectLst/>
                        </a:rPr>
                      </a:br>
                      <a:r>
                        <a:rPr lang="tr-TR" sz="1100" dirty="0">
                          <a:effectLst/>
                        </a:rPr>
                        <a:t>düzenlemelere </a:t>
                      </a:r>
                      <a:r>
                        <a:rPr lang="tr-TR" sz="1100" dirty="0" smtClean="0">
                          <a:effectLst/>
                        </a:rPr>
                        <a:t>tabidir.</a:t>
                      </a:r>
                      <a:endParaRPr lang="tr-TR" sz="3200" dirty="0">
                        <a:effectLst/>
                      </a:endParaRPr>
                    </a:p>
                  </a:txBody>
                  <a:tcPr anchor="ctr"/>
                </a:tc>
                <a:tc>
                  <a:txBody>
                    <a:bodyPr/>
                    <a:lstStyle/>
                    <a:p>
                      <a:pPr algn="ctr"/>
                      <a:r>
                        <a:rPr lang="tr-TR" sz="1100" dirty="0">
                          <a:effectLst/>
                        </a:rPr>
                        <a:t>Primler (ve risk) reasürans şirketine</a:t>
                      </a:r>
                      <a:br>
                        <a:rPr lang="tr-TR" sz="1100" dirty="0">
                          <a:effectLst/>
                        </a:rPr>
                      </a:br>
                      <a:r>
                        <a:rPr lang="tr-TR" sz="1100" dirty="0">
                          <a:effectLst/>
                        </a:rPr>
                        <a:t>devredilir.</a:t>
                      </a:r>
                      <a:endParaRPr lang="tr-TR" sz="3200" dirty="0">
                        <a:effectLst/>
                      </a:endParaRPr>
                    </a:p>
                  </a:txBody>
                  <a:tcPr anchor="ctr"/>
                </a:tc>
                <a:extLst>
                  <a:ext uri="{0D108BD9-81ED-4DB2-BD59-A6C34878D82A}">
                    <a16:rowId xmlns:a16="http://schemas.microsoft.com/office/drawing/2014/main" val="2017176565"/>
                  </a:ext>
                </a:extLst>
              </a:tr>
            </a:tbl>
          </a:graphicData>
        </a:graphic>
      </p:graphicFrame>
    </p:spTree>
    <p:extLst>
      <p:ext uri="{BB962C8B-B14F-4D97-AF65-F5344CB8AC3E}">
        <p14:creationId xmlns:p14="http://schemas.microsoft.com/office/powerpoint/2010/main" val="348587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373"/>
            <a:ext cx="12192000" cy="1010827"/>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smtClean="0">
                <a:latin typeface="Cambria" pitchFamily="18" charset="0"/>
              </a:rPr>
              <a:t>Ticari Sigorta </a:t>
            </a:r>
            <a:r>
              <a:rPr lang="tr-TR" sz="3200" b="1" dirty="0">
                <a:latin typeface="Cambria" pitchFamily="18" charset="0"/>
              </a:rPr>
              <a:t>ve </a:t>
            </a:r>
            <a:r>
              <a:rPr lang="tr-TR" sz="3200" b="1" dirty="0" err="1">
                <a:latin typeface="Cambria" pitchFamily="18" charset="0"/>
              </a:rPr>
              <a:t>Tekâfül</a:t>
            </a:r>
            <a:r>
              <a:rPr lang="tr-TR" sz="3200" b="1" dirty="0">
                <a:latin typeface="Cambria" pitchFamily="18" charset="0"/>
              </a:rPr>
              <a:t> Sistemlerinin </a:t>
            </a:r>
            <a:r>
              <a:rPr lang="tr-TR" sz="3200" b="1" dirty="0" smtClean="0">
                <a:latin typeface="Cambria" pitchFamily="18" charset="0"/>
              </a:rPr>
              <a:t>Karşılaştırma Özet</a:t>
            </a:r>
            <a:endParaRPr lang="tr-TR" sz="3200" dirty="0"/>
          </a:p>
        </p:txBody>
      </p:sp>
      <p:pic>
        <p:nvPicPr>
          <p:cNvPr id="6" name="Content Placeholder 5"/>
          <p:cNvPicPr>
            <a:picLocks noGrp="1" noChangeAspect="1"/>
          </p:cNvPicPr>
          <p:nvPr>
            <p:ph idx="1"/>
          </p:nvPr>
        </p:nvPicPr>
        <p:blipFill>
          <a:blip r:embed="rId3"/>
          <a:stretch>
            <a:fillRect/>
          </a:stretch>
        </p:blipFill>
        <p:spPr>
          <a:xfrm>
            <a:off x="1" y="1219200"/>
            <a:ext cx="12192000" cy="5638800"/>
          </a:xfrm>
          <a:prstGeom prst="rect">
            <a:avLst/>
          </a:prstGeom>
          <a:blipFill>
            <a:blip r:embed="rId4"/>
            <a:tile tx="0" ty="0" sx="100000" sy="100000" flip="none" algn="tl"/>
          </a:blip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1853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449" y="791845"/>
            <a:ext cx="10515600" cy="1325563"/>
          </a:xfrm>
        </p:spPr>
        <p:txBody>
          <a:bodyPr>
            <a:normAutofit/>
          </a:bodyPr>
          <a:lstStyle/>
          <a:p>
            <a:pPr algn="ctr"/>
            <a:r>
              <a:rPr lang="tr-TR" sz="4000" b="1" dirty="0" err="1">
                <a:solidFill>
                  <a:srgbClr val="0070C0"/>
                </a:solidFill>
              </a:rPr>
              <a:t>Tekafülün</a:t>
            </a:r>
            <a:r>
              <a:rPr lang="tr-TR" sz="4000" b="1" dirty="0">
                <a:solidFill>
                  <a:srgbClr val="0070C0"/>
                </a:solidFill>
              </a:rPr>
              <a:t> Genel Fıkhi Değerlendirmesi</a:t>
            </a:r>
            <a:endParaRPr lang="tr-TR" sz="4000"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4779745" y="1918957"/>
            <a:ext cx="5169354" cy="2228170"/>
          </a:xfrm>
          <a:prstGeom prst="roundRect">
            <a:avLst>
              <a:gd name="adj" fmla="val 8594"/>
            </a:avLst>
          </a:prstGeom>
          <a:solidFill>
            <a:srgbClr val="FFFFFF">
              <a:shade val="85000"/>
            </a:srgbClr>
          </a:solidFill>
          <a:ln>
            <a:noFill/>
          </a:ln>
          <a:effectLst>
            <a:glow rad="228600">
              <a:schemeClr val="accent4">
                <a:satMod val="175000"/>
                <a:alpha val="40000"/>
              </a:schemeClr>
            </a:glow>
            <a:outerShdw blurRad="50800" dist="50800" dir="5400000" algn="ctr" rotWithShape="0">
              <a:schemeClr val="accent6"/>
            </a:outerShdw>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651373" y="3398983"/>
            <a:ext cx="3840404" cy="2491768"/>
          </a:xfrm>
          <a:prstGeom prst="rect">
            <a:avLst/>
          </a:prstGeom>
          <a:ln>
            <a:noFill/>
          </a:ln>
          <a:effectLst>
            <a:glow rad="228600">
              <a:schemeClr val="accent6">
                <a:satMod val="175000"/>
                <a:alpha val="40000"/>
              </a:schemeClr>
            </a:glow>
            <a:outerShdw blurRad="50800" dist="50800" dir="5400000" algn="ctr" rotWithShape="0">
              <a:schemeClr val="accent6">
                <a:lumMod val="40000"/>
                <a:lumOff val="60000"/>
              </a:schemeClr>
            </a:outerShdw>
            <a:softEdge rad="112500"/>
          </a:effectLst>
        </p:spPr>
      </p:pic>
    </p:spTree>
    <p:extLst>
      <p:ext uri="{BB962C8B-B14F-4D97-AF65-F5344CB8AC3E}">
        <p14:creationId xmlns:p14="http://schemas.microsoft.com/office/powerpoint/2010/main" val="1330619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79057"/>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smtClean="0"/>
              <a:t>Tekafülün</a:t>
            </a:r>
            <a:r>
              <a:rPr lang="tr-TR" sz="3200" b="1" dirty="0" smtClean="0"/>
              <a:t> Genel Fıkhi Değerlendirmesi</a:t>
            </a:r>
            <a:endParaRPr lang="tr-TR" sz="3200" b="1" dirty="0"/>
          </a:p>
        </p:txBody>
      </p:sp>
      <p:sp>
        <p:nvSpPr>
          <p:cNvPr id="4" name="10 Metin kutusu"/>
          <p:cNvSpPr txBox="1"/>
          <p:nvPr/>
        </p:nvSpPr>
        <p:spPr>
          <a:xfrm>
            <a:off x="448096" y="1990306"/>
            <a:ext cx="10953206" cy="3524042"/>
          </a:xfrm>
          <a:prstGeom prst="rect">
            <a:avLst/>
          </a:prstGeom>
          <a:noFill/>
        </p:spPr>
        <p:txBody>
          <a:bodyPr wrap="square" rtlCol="0">
            <a:spAutoFit/>
          </a:bodyPr>
          <a:lstStyle/>
          <a:p>
            <a:pPr algn="just"/>
            <a:r>
              <a:rPr lang="tr-TR" sz="2000" b="1" dirty="0" err="1" smtClean="0">
                <a:solidFill>
                  <a:srgbClr val="0070C0"/>
                </a:solidFill>
              </a:rPr>
              <a:t>Mecme’u’l</a:t>
            </a:r>
            <a:r>
              <a:rPr lang="tr-TR" sz="2000" b="1" dirty="0" smtClean="0">
                <a:solidFill>
                  <a:srgbClr val="0070C0"/>
                </a:solidFill>
              </a:rPr>
              <a:t>-</a:t>
            </a:r>
            <a:r>
              <a:rPr lang="tr-TR" sz="2000" b="1" dirty="0" err="1" smtClean="0">
                <a:solidFill>
                  <a:srgbClr val="0070C0"/>
                </a:solidFill>
              </a:rPr>
              <a:t>Buhûsi’l</a:t>
            </a:r>
            <a:r>
              <a:rPr lang="tr-TR" sz="2000" b="1" dirty="0" smtClean="0">
                <a:solidFill>
                  <a:srgbClr val="0070C0"/>
                </a:solidFill>
              </a:rPr>
              <a:t>-İslâmî</a:t>
            </a:r>
            <a:r>
              <a:rPr lang="tr-TR" sz="2000" b="1" dirty="0" smtClean="0">
                <a:solidFill>
                  <a:srgbClr val="92D050"/>
                </a:solidFill>
              </a:rPr>
              <a:t> </a:t>
            </a:r>
            <a:r>
              <a:rPr lang="tr-TR" sz="2000" dirty="0"/>
              <a:t>(Mısır’da oluşturulan </a:t>
            </a:r>
            <a:r>
              <a:rPr lang="tr-TR" sz="2000" dirty="0" smtClean="0"/>
              <a:t>İslami </a:t>
            </a:r>
            <a:r>
              <a:rPr lang="tr-TR" sz="2000" dirty="0"/>
              <a:t>Araştırmalar </a:t>
            </a:r>
            <a:r>
              <a:rPr lang="tr-TR" sz="2000" dirty="0" smtClean="0"/>
              <a:t>Meclisi) </a:t>
            </a:r>
            <a:r>
              <a:rPr lang="tr-TR" sz="2000" dirty="0"/>
              <a:t>: </a:t>
            </a:r>
            <a:endParaRPr lang="tr-TR" sz="2000" dirty="0" smtClean="0"/>
          </a:p>
          <a:p>
            <a:pPr algn="just"/>
            <a:endParaRPr lang="tr-TR" sz="1100" dirty="0" smtClean="0">
              <a:latin typeface="Cambria" pitchFamily="18" charset="0"/>
            </a:endParaRPr>
          </a:p>
          <a:p>
            <a:pPr algn="just"/>
            <a:endParaRPr lang="tr-TR" sz="1100" dirty="0">
              <a:latin typeface="Cambria" pitchFamily="18" charset="0"/>
            </a:endParaRPr>
          </a:p>
          <a:p>
            <a:pPr algn="just"/>
            <a:endParaRPr lang="tr-TR" sz="1100" dirty="0" smtClean="0">
              <a:latin typeface="Cambria" pitchFamily="18" charset="0"/>
            </a:endParaRPr>
          </a:p>
          <a:p>
            <a:pPr algn="just"/>
            <a:endParaRPr lang="tr-TR" sz="1100" dirty="0" smtClean="0">
              <a:latin typeface="Cambria" pitchFamily="18" charset="0"/>
            </a:endParaRPr>
          </a:p>
          <a:p>
            <a:pPr algn="just"/>
            <a:endParaRPr lang="tr-TR" sz="1100" dirty="0">
              <a:latin typeface="Cambria" pitchFamily="18" charset="0"/>
            </a:endParaRPr>
          </a:p>
          <a:p>
            <a:pPr marL="342900" indent="-342900" algn="just">
              <a:buClr>
                <a:srgbClr val="0070C0"/>
              </a:buClr>
              <a:buFont typeface="Wingdings" panose="05000000000000000000" pitchFamily="2" charset="2"/>
              <a:buChar char="v"/>
            </a:pPr>
            <a:r>
              <a:rPr lang="tr-TR" dirty="0" smtClean="0">
                <a:latin typeface="Cambria" pitchFamily="18" charset="0"/>
              </a:rPr>
              <a:t>Yardımlaşma </a:t>
            </a:r>
            <a:r>
              <a:rPr lang="tr-TR" dirty="0">
                <a:latin typeface="Cambria" pitchFamily="18" charset="0"/>
              </a:rPr>
              <a:t>cemiyetlerinin yaptığı ve bütün sigortalıların muhtaç oldukları yardım ve hizmetleri karşılamak için katıldıkları sigorta, meşrudur ve ayette belirtilen iyilikte yardımlaşma olarak görülmüştür. </a:t>
            </a:r>
            <a:endParaRPr lang="tr-TR" dirty="0" smtClean="0">
              <a:latin typeface="Cambria" pitchFamily="18" charset="0"/>
            </a:endParaRPr>
          </a:p>
          <a:p>
            <a:pPr marL="285750" indent="-285750" algn="just">
              <a:buClr>
                <a:srgbClr val="0070C0"/>
              </a:buClr>
              <a:buFont typeface="Wingdings" panose="05000000000000000000" pitchFamily="2" charset="2"/>
              <a:buChar char="v"/>
            </a:pPr>
            <a:endParaRPr lang="tr-TR" dirty="0">
              <a:latin typeface="Cambria" pitchFamily="18" charset="0"/>
            </a:endParaRPr>
          </a:p>
          <a:p>
            <a:pPr algn="just">
              <a:buClr>
                <a:srgbClr val="0070C0"/>
              </a:buClr>
            </a:pPr>
            <a:endParaRPr lang="tr-TR" dirty="0">
              <a:latin typeface="Cambria" pitchFamily="18" charset="0"/>
            </a:endParaRPr>
          </a:p>
          <a:p>
            <a:pPr marL="342900" indent="-342900" algn="just">
              <a:buClr>
                <a:srgbClr val="0070C0"/>
              </a:buClr>
              <a:buFont typeface="Wingdings" panose="05000000000000000000" pitchFamily="2" charset="2"/>
              <a:buChar char="v"/>
            </a:pPr>
            <a:r>
              <a:rPr lang="tr-TR" dirty="0" smtClean="0">
                <a:latin typeface="Cambria" pitchFamily="18" charset="0"/>
              </a:rPr>
              <a:t>Ticârî </a:t>
            </a:r>
            <a:r>
              <a:rPr lang="tr-TR" dirty="0">
                <a:latin typeface="Cambria" pitchFamily="18" charset="0"/>
              </a:rPr>
              <a:t>sigortaların </a:t>
            </a:r>
            <a:r>
              <a:rPr lang="tr-TR" dirty="0" err="1" smtClean="0">
                <a:latin typeface="Cambria" pitchFamily="18" charset="0"/>
              </a:rPr>
              <a:t>ribâ</a:t>
            </a:r>
            <a:r>
              <a:rPr lang="tr-TR" dirty="0" smtClean="0">
                <a:latin typeface="Cambria" pitchFamily="18" charset="0"/>
              </a:rPr>
              <a:t> ve </a:t>
            </a:r>
            <a:r>
              <a:rPr lang="tr-TR" dirty="0" err="1" smtClean="0">
                <a:latin typeface="Cambria" pitchFamily="18" charset="0"/>
              </a:rPr>
              <a:t>garar</a:t>
            </a:r>
            <a:r>
              <a:rPr lang="tr-TR" dirty="0" smtClean="0">
                <a:latin typeface="Cambria" pitchFamily="18" charset="0"/>
              </a:rPr>
              <a:t> </a:t>
            </a:r>
            <a:r>
              <a:rPr lang="tr-TR" dirty="0">
                <a:latin typeface="Cambria" pitchFamily="18" charset="0"/>
              </a:rPr>
              <a:t>içerdiği gerekçesiyle haramlığına, yardımlaşma ve sosyal sigortalarla, ihtiyaçtan dolayı </a:t>
            </a:r>
            <a:r>
              <a:rPr lang="tr-TR" dirty="0" smtClean="0">
                <a:latin typeface="Cambria" pitchFamily="18" charset="0"/>
              </a:rPr>
              <a:t>cevaz </a:t>
            </a:r>
            <a:r>
              <a:rPr lang="tr-TR" dirty="0">
                <a:latin typeface="Cambria" pitchFamily="18" charset="0"/>
              </a:rPr>
              <a:t>verilmiştir. </a:t>
            </a:r>
            <a:endParaRPr lang="tr-TR" dirty="0" smtClean="0">
              <a:latin typeface="Cambria" pitchFamily="18" charset="0"/>
            </a:endParaRPr>
          </a:p>
          <a:p>
            <a:pPr marL="342900" indent="-342900" algn="just">
              <a:buClr>
                <a:srgbClr val="0070C0"/>
              </a:buClr>
              <a:buFont typeface="Wingdings" panose="05000000000000000000" pitchFamily="2" charset="2"/>
              <a:buChar char="v"/>
            </a:pPr>
            <a:endParaRPr lang="tr-TR" sz="2000" dirty="0" smtClean="0">
              <a:latin typeface="Cambria" pitchFamily="18" charset="0"/>
            </a:endParaRPr>
          </a:p>
          <a:p>
            <a:pPr marL="342900" indent="-342900" algn="just">
              <a:buClr>
                <a:srgbClr val="0070C0"/>
              </a:buClr>
              <a:buFont typeface="Wingdings" panose="05000000000000000000" pitchFamily="2" charset="2"/>
              <a:buChar char="v"/>
            </a:pPr>
            <a:endParaRPr lang="tr-TR" sz="2000" dirty="0">
              <a:latin typeface="Cambria" pitchFamily="18" charset="0"/>
            </a:endParaRPr>
          </a:p>
        </p:txBody>
      </p:sp>
    </p:spTree>
    <p:extLst>
      <p:ext uri="{BB962C8B-B14F-4D97-AF65-F5344CB8AC3E}">
        <p14:creationId xmlns:p14="http://schemas.microsoft.com/office/powerpoint/2010/main" val="2106354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5126"/>
            <a:ext cx="12192000" cy="979057"/>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smtClean="0"/>
              <a:t>Tekafülün</a:t>
            </a:r>
            <a:r>
              <a:rPr lang="tr-TR" sz="3200" b="1" dirty="0" smtClean="0"/>
              <a:t> Genel Fıkhi Değerlendirmesi</a:t>
            </a:r>
            <a:endParaRPr lang="tr-TR" sz="3200" b="1" dirty="0"/>
          </a:p>
        </p:txBody>
      </p:sp>
      <p:sp>
        <p:nvSpPr>
          <p:cNvPr id="3" name="Content Placeholder 2"/>
          <p:cNvSpPr>
            <a:spLocks noGrp="1"/>
          </p:cNvSpPr>
          <p:nvPr>
            <p:ph idx="1"/>
          </p:nvPr>
        </p:nvSpPr>
        <p:spPr>
          <a:xfrm>
            <a:off x="344385" y="1959429"/>
            <a:ext cx="11150930" cy="4217534"/>
          </a:xfrm>
        </p:spPr>
        <p:txBody>
          <a:bodyPr/>
          <a:lstStyle/>
          <a:p>
            <a:pPr marL="0" indent="0">
              <a:buNone/>
            </a:pPr>
            <a:r>
              <a:rPr lang="tr-TR" sz="2400" b="1" dirty="0">
                <a:solidFill>
                  <a:srgbClr val="0070C0"/>
                </a:solidFill>
                <a:latin typeface="Cambria" pitchFamily="18" charset="0"/>
              </a:rPr>
              <a:t>İslâm Fıkıh </a:t>
            </a:r>
            <a:r>
              <a:rPr lang="tr-TR" sz="2400" b="1" dirty="0" smtClean="0">
                <a:solidFill>
                  <a:srgbClr val="0070C0"/>
                </a:solidFill>
                <a:latin typeface="Cambria" pitchFamily="18" charset="0"/>
              </a:rPr>
              <a:t>Akademisi</a:t>
            </a:r>
          </a:p>
          <a:p>
            <a:pPr marL="0" indent="0">
              <a:buNone/>
            </a:pPr>
            <a:endParaRPr lang="tr-TR" b="1" dirty="0" smtClean="0">
              <a:solidFill>
                <a:srgbClr val="002060"/>
              </a:solidFill>
              <a:latin typeface="Cambria" pitchFamily="18" charset="0"/>
            </a:endParaRPr>
          </a:p>
          <a:p>
            <a:pPr marL="0" indent="0">
              <a:buNone/>
            </a:pPr>
            <a:endParaRPr lang="tr-TR" b="1" dirty="0">
              <a:solidFill>
                <a:srgbClr val="002060"/>
              </a:solidFill>
              <a:latin typeface="Cambria" pitchFamily="18" charset="0"/>
            </a:endParaRPr>
          </a:p>
          <a:p>
            <a:pPr algn="just">
              <a:buClr>
                <a:srgbClr val="0070C0"/>
              </a:buClr>
              <a:buFont typeface="Wingdings" panose="05000000000000000000" pitchFamily="2" charset="2"/>
              <a:buChar char="v"/>
            </a:pPr>
            <a:r>
              <a:rPr lang="tr-TR" sz="2000" dirty="0" smtClean="0"/>
              <a:t> İslâm </a:t>
            </a:r>
            <a:r>
              <a:rPr lang="tr-TR" sz="2000" dirty="0"/>
              <a:t>Konferansı Teşkilatına bağlı "İslâm Fıkıh Akademisinin" Mekke’de 4.4.1397/1977 </a:t>
            </a:r>
            <a:r>
              <a:rPr lang="tr-TR" sz="2000" dirty="0" smtClean="0"/>
              <a:t>tarihinde Abdullah </a:t>
            </a:r>
            <a:r>
              <a:rPr lang="tr-TR" sz="2000" dirty="0"/>
              <a:t>b. </a:t>
            </a:r>
            <a:r>
              <a:rPr lang="tr-TR" sz="2000" dirty="0" err="1"/>
              <a:t>Humeyd’ın</a:t>
            </a:r>
            <a:r>
              <a:rPr lang="tr-TR" sz="2000" dirty="0"/>
              <a:t> başkanlığında toplanan on kişilik fıkıh heyeti sigorta meselesini </a:t>
            </a:r>
            <a:r>
              <a:rPr lang="tr-TR" sz="2000" dirty="0" smtClean="0"/>
              <a:t>incelemiş, Mustafa </a:t>
            </a:r>
            <a:r>
              <a:rPr lang="tr-TR" sz="2000" dirty="0"/>
              <a:t>ez-</a:t>
            </a:r>
            <a:r>
              <a:rPr lang="tr-TR" sz="2000" dirty="0" err="1"/>
              <a:t>Zerka</a:t>
            </a:r>
            <a:r>
              <a:rPr lang="tr-TR" sz="2000" dirty="0"/>
              <a:t> dışında ittifakla sigortanın câiz olmadığı kanaatine varılmıştır. Karar sayı: 6. </a:t>
            </a:r>
          </a:p>
          <a:p>
            <a:pPr marL="0" indent="0">
              <a:buNone/>
            </a:pPr>
            <a:endParaRPr lang="tr-TR" dirty="0">
              <a:latin typeface="Cambria" pitchFamily="18" charset="0"/>
            </a:endParaRPr>
          </a:p>
          <a:p>
            <a:pPr marL="0" indent="0">
              <a:buNone/>
            </a:pPr>
            <a:endParaRPr lang="tr-TR" dirty="0"/>
          </a:p>
        </p:txBody>
      </p:sp>
    </p:spTree>
    <p:extLst>
      <p:ext uri="{BB962C8B-B14F-4D97-AF65-F5344CB8AC3E}">
        <p14:creationId xmlns:p14="http://schemas.microsoft.com/office/powerpoint/2010/main" val="2875754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1080498"/>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smtClean="0"/>
              <a:t>Tekafülün</a:t>
            </a:r>
            <a:r>
              <a:rPr lang="tr-TR" sz="3200" b="1" dirty="0" smtClean="0"/>
              <a:t> Genel Fıkhi Değerlendirmesi</a:t>
            </a:r>
            <a:endParaRPr lang="tr-TR" sz="3200" b="1" dirty="0"/>
          </a:p>
        </p:txBody>
      </p:sp>
      <p:sp>
        <p:nvSpPr>
          <p:cNvPr id="3" name="Content Placeholder 2"/>
          <p:cNvSpPr>
            <a:spLocks noGrp="1"/>
          </p:cNvSpPr>
          <p:nvPr>
            <p:ph idx="1"/>
          </p:nvPr>
        </p:nvSpPr>
        <p:spPr>
          <a:xfrm>
            <a:off x="461553" y="1825624"/>
            <a:ext cx="11200015" cy="4717679"/>
          </a:xfrm>
        </p:spPr>
        <p:txBody>
          <a:bodyPr>
            <a:normAutofit fontScale="92500" lnSpcReduction="10000"/>
          </a:bodyPr>
          <a:lstStyle/>
          <a:p>
            <a:pPr marL="0" indent="0">
              <a:buNone/>
            </a:pPr>
            <a:r>
              <a:rPr lang="tr-TR" sz="2000" b="1" dirty="0" err="1" smtClean="0">
                <a:solidFill>
                  <a:srgbClr val="0070C0"/>
                </a:solidFill>
              </a:rPr>
              <a:t>AAOIFI’</a:t>
            </a:r>
            <a:r>
              <a:rPr lang="tr-TR" sz="2000" dirty="0" err="1" smtClean="0"/>
              <a:t>ye</a:t>
            </a:r>
            <a:r>
              <a:rPr lang="tr-TR" sz="2000" dirty="0" smtClean="0"/>
              <a:t> göre </a:t>
            </a:r>
            <a:r>
              <a:rPr lang="tr-TR" sz="2000" dirty="0" err="1" smtClean="0"/>
              <a:t>Tekafül</a:t>
            </a:r>
            <a:r>
              <a:rPr lang="tr-TR" sz="2000" dirty="0" smtClean="0"/>
              <a:t> şirketin sahip olması gereken özellikler şunlardır:</a:t>
            </a:r>
          </a:p>
          <a:p>
            <a:pPr marL="0" indent="0">
              <a:buNone/>
            </a:pPr>
            <a:endParaRPr lang="tr-TR" sz="1800" dirty="0" smtClean="0"/>
          </a:p>
          <a:p>
            <a:pPr>
              <a:buClr>
                <a:srgbClr val="0070C0"/>
              </a:buClr>
              <a:buFont typeface="Wingdings" panose="05000000000000000000" pitchFamily="2" charset="2"/>
              <a:buChar char="v"/>
            </a:pPr>
            <a:r>
              <a:rPr lang="tr-TR" sz="1800" dirty="0" smtClean="0"/>
              <a:t>Bağış yükümlülüğü üstlenmek.</a:t>
            </a:r>
          </a:p>
          <a:p>
            <a:pPr>
              <a:buClr>
                <a:srgbClr val="0070C0"/>
              </a:buClr>
              <a:buFont typeface="Wingdings" panose="05000000000000000000" pitchFamily="2" charset="2"/>
              <a:buChar char="v"/>
            </a:pPr>
            <a:endParaRPr lang="tr-TR" sz="1800" dirty="0" smtClean="0"/>
          </a:p>
          <a:p>
            <a:pPr algn="just">
              <a:buClr>
                <a:srgbClr val="0070C0"/>
              </a:buClr>
              <a:buFont typeface="Wingdings" panose="05000000000000000000" pitchFamily="2" charset="2"/>
              <a:buChar char="v"/>
            </a:pPr>
            <a:r>
              <a:rPr lang="tr-TR" sz="1800" dirty="0" smtClean="0"/>
              <a:t>Sigorta şirketi birbirinden ayrı iki hesaba sahip olmalıdır. </a:t>
            </a:r>
          </a:p>
          <a:p>
            <a:pPr algn="just">
              <a:buClr>
                <a:srgbClr val="0070C0"/>
              </a:buClr>
              <a:buFont typeface="Wingdings" panose="05000000000000000000" pitchFamily="2" charset="2"/>
              <a:buChar char="v"/>
            </a:pPr>
            <a:endParaRPr lang="tr-TR" sz="1800" dirty="0" smtClean="0"/>
          </a:p>
          <a:p>
            <a:pPr algn="just">
              <a:buClr>
                <a:srgbClr val="0070C0"/>
              </a:buClr>
              <a:buFont typeface="Wingdings" panose="05000000000000000000" pitchFamily="2" charset="2"/>
              <a:buChar char="v"/>
            </a:pPr>
            <a:r>
              <a:rPr lang="tr-TR" sz="1800" dirty="0" smtClean="0"/>
              <a:t>Sigorta hesabı, sigorta fonu varlıkları ile bunların işletilmesinden elde edilen gelirlerde hak sahibidir.</a:t>
            </a:r>
          </a:p>
          <a:p>
            <a:pPr algn="just">
              <a:buClr>
                <a:srgbClr val="0070C0"/>
              </a:buClr>
              <a:buFont typeface="Wingdings" panose="05000000000000000000" pitchFamily="2" charset="2"/>
              <a:buChar char="v"/>
            </a:pPr>
            <a:endParaRPr lang="tr-TR" sz="1800" dirty="0" smtClean="0"/>
          </a:p>
          <a:p>
            <a:pPr algn="just">
              <a:buClr>
                <a:srgbClr val="0070C0"/>
              </a:buClr>
              <a:buFont typeface="Wingdings" panose="05000000000000000000" pitchFamily="2" charset="2"/>
              <a:buChar char="v"/>
            </a:pPr>
            <a:r>
              <a:rPr lang="tr-TR" sz="1800" dirty="0" smtClean="0"/>
              <a:t>Şirket bütün faaliyet ve yatırımlarında İslâmî ilke ve hükümlere bağlı kalmalıdır. Özellikle dinen haram kılınmış varlıkları ya da haram amaçlar barındıran şeyleri sigortalamamalıdır.</a:t>
            </a:r>
          </a:p>
          <a:p>
            <a:pPr algn="just">
              <a:buClr>
                <a:srgbClr val="0070C0"/>
              </a:buClr>
              <a:buFont typeface="Wingdings" panose="05000000000000000000" pitchFamily="2" charset="2"/>
              <a:buChar char="v"/>
            </a:pPr>
            <a:endParaRPr lang="tr-TR" sz="1800" dirty="0" smtClean="0"/>
          </a:p>
          <a:p>
            <a:pPr algn="just">
              <a:buClr>
                <a:srgbClr val="0070C0"/>
              </a:buClr>
              <a:buFont typeface="Wingdings" panose="05000000000000000000" pitchFamily="2" charset="2"/>
              <a:buChar char="v"/>
            </a:pPr>
            <a:r>
              <a:rPr lang="tr-TR" sz="1800" dirty="0" smtClean="0"/>
              <a:t>Fetvaları şirket açısından bağlayıcı olacak bir danışma kurulu oluşturulmalıdır. Yine şirket içinde </a:t>
            </a:r>
            <a:r>
              <a:rPr lang="tr-TR" sz="1800" dirty="0" err="1" smtClean="0"/>
              <a:t>dînî</a:t>
            </a:r>
            <a:r>
              <a:rPr lang="tr-TR" sz="1800" dirty="0" smtClean="0"/>
              <a:t> denetleme ve inceleme birimi (</a:t>
            </a:r>
            <a:r>
              <a:rPr lang="tr-TR" sz="1800" dirty="0" err="1" smtClean="0"/>
              <a:t>murâkabe</a:t>
            </a:r>
            <a:r>
              <a:rPr lang="tr-TR" sz="1800" dirty="0" smtClean="0"/>
              <a:t>) bulundurulmalıdır.</a:t>
            </a:r>
          </a:p>
          <a:p>
            <a:pPr>
              <a:buClr>
                <a:srgbClr val="0070C0"/>
              </a:buClr>
              <a:buFont typeface="Wingdings" panose="05000000000000000000" pitchFamily="2" charset="2"/>
              <a:buChar char="v"/>
            </a:pPr>
            <a:endParaRPr lang="tr-TR" sz="1800" dirty="0"/>
          </a:p>
        </p:txBody>
      </p:sp>
    </p:spTree>
    <p:extLst>
      <p:ext uri="{BB962C8B-B14F-4D97-AF65-F5344CB8AC3E}">
        <p14:creationId xmlns:p14="http://schemas.microsoft.com/office/powerpoint/2010/main" val="212753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914"/>
            <a:ext cx="12192000" cy="819241"/>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dirty="0" err="1" smtClean="0"/>
              <a:t>Tekafülün</a:t>
            </a:r>
            <a:r>
              <a:rPr lang="tr-TR" sz="3200" dirty="0" smtClean="0"/>
              <a:t> Genel Fıkhi Değerlendirmesi</a:t>
            </a:r>
            <a:endParaRPr lang="tr-TR" sz="3200" dirty="0"/>
          </a:p>
        </p:txBody>
      </p:sp>
      <p:sp>
        <p:nvSpPr>
          <p:cNvPr id="4" name="10 Metin kutusu"/>
          <p:cNvSpPr txBox="1"/>
          <p:nvPr/>
        </p:nvSpPr>
        <p:spPr>
          <a:xfrm>
            <a:off x="142504" y="1318161"/>
            <a:ext cx="11405062" cy="5308007"/>
          </a:xfrm>
          <a:prstGeom prst="rect">
            <a:avLst/>
          </a:prstGeom>
          <a:noFill/>
        </p:spPr>
        <p:txBody>
          <a:bodyPr wrap="square" rtlCol="0">
            <a:spAutoFit/>
          </a:bodyPr>
          <a:lstStyle/>
          <a:p>
            <a:pPr algn="just"/>
            <a:r>
              <a:rPr lang="tr-TR" sz="1600" b="1" dirty="0">
                <a:solidFill>
                  <a:srgbClr val="002060"/>
                </a:solidFill>
                <a:latin typeface="Cambria" pitchFamily="18" charset="0"/>
              </a:rPr>
              <a:t> </a:t>
            </a:r>
            <a:r>
              <a:rPr lang="tr-TR" sz="1600" b="1" dirty="0" smtClean="0">
                <a:solidFill>
                  <a:srgbClr val="002060"/>
                </a:solidFill>
                <a:latin typeface="Cambria" pitchFamily="18" charset="0"/>
              </a:rPr>
              <a:t>         </a:t>
            </a:r>
            <a:r>
              <a:rPr lang="tr-TR" b="1" dirty="0" smtClean="0">
                <a:solidFill>
                  <a:srgbClr val="0070C0"/>
                </a:solidFill>
                <a:latin typeface="Cambria" pitchFamily="18" charset="0"/>
              </a:rPr>
              <a:t>Hayreddin Karaman’ın Görüşü:</a:t>
            </a:r>
            <a:endParaRPr lang="tr-TR" sz="1600" b="1" dirty="0" smtClean="0">
              <a:solidFill>
                <a:srgbClr val="0070C0"/>
              </a:solidFill>
              <a:latin typeface="Cambria" pitchFamily="18" charset="0"/>
            </a:endParaRPr>
          </a:p>
          <a:p>
            <a:pPr algn="just"/>
            <a:endParaRPr lang="tr-TR" sz="1600" b="1" dirty="0" smtClean="0">
              <a:solidFill>
                <a:srgbClr val="002060"/>
              </a:solidFill>
              <a:latin typeface="Cambria" pitchFamily="18" charset="0"/>
            </a:endParaRPr>
          </a:p>
          <a:p>
            <a:pPr marL="800100" lvl="1" indent="-342900" algn="just">
              <a:buClr>
                <a:srgbClr val="0070C0"/>
              </a:buClr>
              <a:buFont typeface="+mj-lt"/>
              <a:buAutoNum type="arabicPeriod"/>
            </a:pPr>
            <a:r>
              <a:rPr lang="tr-TR" sz="1600" dirty="0" smtClean="0">
                <a:latin typeface="Cambria" pitchFamily="18" charset="0"/>
              </a:rPr>
              <a:t>Sigorta </a:t>
            </a:r>
            <a:r>
              <a:rPr lang="tr-TR" sz="1600" dirty="0">
                <a:latin typeface="Cambria" pitchFamily="18" charset="0"/>
              </a:rPr>
              <a:t>şirketleri meblâğları kendilerine mal etmek üzere almakta, buna karşı belli rizikoyu sigorta </a:t>
            </a:r>
            <a:r>
              <a:rPr lang="tr-TR" sz="1600" dirty="0" smtClean="0">
                <a:latin typeface="Cambria" pitchFamily="18" charset="0"/>
              </a:rPr>
              <a:t>etmektedirler.</a:t>
            </a:r>
          </a:p>
          <a:p>
            <a:pPr marL="800100" lvl="1" indent="-342900" algn="just">
              <a:buClr>
                <a:srgbClr val="0070C0"/>
              </a:buClr>
              <a:buFont typeface="+mj-lt"/>
              <a:buAutoNum type="arabicPeriod"/>
            </a:pPr>
            <a:endParaRPr lang="tr-TR" sz="1600" dirty="0" smtClean="0">
              <a:latin typeface="Cambria" pitchFamily="18" charset="0"/>
            </a:endParaRPr>
          </a:p>
          <a:p>
            <a:pPr marL="800100" lvl="1" indent="-342900" algn="just">
              <a:buClr>
                <a:srgbClr val="0070C0"/>
              </a:buClr>
              <a:buFont typeface="+mj-lt"/>
              <a:buAutoNum type="arabicPeriod"/>
            </a:pPr>
            <a:r>
              <a:rPr lang="tr-TR" sz="1600" dirty="0" smtClean="0">
                <a:latin typeface="Cambria" pitchFamily="18" charset="0"/>
              </a:rPr>
              <a:t>Aldıkları primleri çoğu kere faizli kredi şeklinde nemalandırmakta; hem bu nemalara, hem de sigortalılara ödediklerinden arta kalan primlere sahip olmaktadırlar.</a:t>
            </a:r>
          </a:p>
          <a:p>
            <a:pPr marL="800100" lvl="1" indent="-342900" algn="just">
              <a:buClr>
                <a:srgbClr val="0070C0"/>
              </a:buClr>
              <a:buFont typeface="+mj-lt"/>
              <a:buAutoNum type="arabicPeriod"/>
            </a:pPr>
            <a:endParaRPr lang="tr-TR" sz="1600" dirty="0" smtClean="0">
              <a:latin typeface="Cambria" pitchFamily="18" charset="0"/>
            </a:endParaRPr>
          </a:p>
          <a:p>
            <a:pPr marL="800100" lvl="1" indent="-342900">
              <a:buClr>
                <a:srgbClr val="0070C0"/>
              </a:buClr>
              <a:buFont typeface="+mj-lt"/>
              <a:buAutoNum type="arabicPeriod"/>
            </a:pPr>
            <a:r>
              <a:rPr lang="tr-TR" sz="1600" dirty="0" smtClean="0">
                <a:latin typeface="Cambria" pitchFamily="18" charset="0"/>
              </a:rPr>
              <a:t>Birinden </a:t>
            </a:r>
            <a:r>
              <a:rPr lang="tr-TR" sz="1600" dirty="0">
                <a:latin typeface="Cambria" pitchFamily="18" charset="0"/>
              </a:rPr>
              <a:t>belli bir parayı alıp, zarara uğrarsa bu para ile sınırlı olmayan zararı karşılamak, uğramazsa bu paraya sahip olmak şeklinde bir akit, meçhul unsurlar içerdiği için </a:t>
            </a:r>
            <a:r>
              <a:rPr lang="tr-TR" sz="1600" dirty="0" smtClean="0">
                <a:latin typeface="Cambria" pitchFamily="18" charset="0"/>
              </a:rPr>
              <a:t>meşru görülmemiştir.</a:t>
            </a:r>
          </a:p>
          <a:p>
            <a:pPr marL="800100" lvl="1" indent="-342900">
              <a:buClr>
                <a:srgbClr val="0070C0"/>
              </a:buClr>
              <a:buFont typeface="+mj-lt"/>
              <a:buAutoNum type="arabicPeriod"/>
            </a:pPr>
            <a:endParaRPr lang="tr-TR" sz="1600" dirty="0" smtClean="0">
              <a:latin typeface="Cambria" pitchFamily="18" charset="0"/>
            </a:endParaRPr>
          </a:p>
          <a:p>
            <a:pPr marL="800100" lvl="1" indent="-342900">
              <a:buClr>
                <a:srgbClr val="0070C0"/>
              </a:buClr>
              <a:buFont typeface="+mj-lt"/>
              <a:buAutoNum type="arabicPeriod"/>
            </a:pPr>
            <a:r>
              <a:rPr lang="tr-TR" sz="1600" dirty="0" smtClean="0">
                <a:latin typeface="Cambria" pitchFamily="18" charset="0"/>
              </a:rPr>
              <a:t>Bu </a:t>
            </a:r>
            <a:r>
              <a:rPr lang="tr-TR" sz="1600" dirty="0">
                <a:latin typeface="Cambria" pitchFamily="18" charset="0"/>
              </a:rPr>
              <a:t>şirketlerin primleri kendi hesaplarına işletmeleri ve bundan kazanç sağlamaları </a:t>
            </a:r>
            <a:r>
              <a:rPr lang="tr-TR" sz="1600" dirty="0" err="1">
                <a:latin typeface="Cambria" pitchFamily="18" charset="0"/>
              </a:rPr>
              <a:t>meşrû</a:t>
            </a:r>
            <a:r>
              <a:rPr lang="tr-TR" sz="1600" dirty="0">
                <a:latin typeface="Cambria" pitchFamily="18" charset="0"/>
              </a:rPr>
              <a:t> değildir; çünkü bu primlere meşru bir akitle sahip olmamışlardır</a:t>
            </a:r>
            <a:r>
              <a:rPr lang="tr-TR" sz="1600" dirty="0" smtClean="0">
                <a:latin typeface="Cambria" pitchFamily="18" charset="0"/>
              </a:rPr>
              <a:t>. </a:t>
            </a:r>
          </a:p>
          <a:p>
            <a:pPr marL="800100" lvl="1" indent="-342900">
              <a:buClr>
                <a:srgbClr val="0070C0"/>
              </a:buClr>
              <a:buFont typeface="+mj-lt"/>
              <a:buAutoNum type="arabicPeriod"/>
            </a:pPr>
            <a:endParaRPr lang="tr-TR" sz="1600" dirty="0" smtClean="0">
              <a:latin typeface="Cambria" pitchFamily="18" charset="0"/>
            </a:endParaRPr>
          </a:p>
          <a:p>
            <a:pPr marL="800100" lvl="1" indent="-342900">
              <a:buClr>
                <a:srgbClr val="0070C0"/>
              </a:buClr>
              <a:buFont typeface="+mj-lt"/>
              <a:buAutoNum type="arabicPeriod"/>
            </a:pPr>
            <a:r>
              <a:rPr lang="tr-TR" sz="1600" dirty="0" smtClean="0">
                <a:latin typeface="Cambria" pitchFamily="18" charset="0"/>
              </a:rPr>
              <a:t>Primlerden </a:t>
            </a:r>
            <a:r>
              <a:rPr lang="tr-TR" sz="1600" dirty="0">
                <a:latin typeface="Cambria" pitchFamily="18" charset="0"/>
              </a:rPr>
              <a:t>faiz şeklinde nema sağlamak </a:t>
            </a:r>
            <a:r>
              <a:rPr lang="tr-TR" sz="1600" dirty="0" smtClean="0">
                <a:latin typeface="Cambria" pitchFamily="18" charset="0"/>
              </a:rPr>
              <a:t>haramdır.</a:t>
            </a:r>
          </a:p>
          <a:p>
            <a:pPr marL="800100" lvl="1" indent="-342900">
              <a:buClr>
                <a:srgbClr val="0070C0"/>
              </a:buClr>
              <a:buFont typeface="+mj-lt"/>
              <a:buAutoNum type="arabicPeriod"/>
            </a:pPr>
            <a:endParaRPr lang="tr-TR" sz="1600" dirty="0" smtClean="0">
              <a:latin typeface="Cambria" pitchFamily="18" charset="0"/>
            </a:endParaRPr>
          </a:p>
          <a:p>
            <a:pPr marL="800100" lvl="1" indent="-342900">
              <a:buClr>
                <a:srgbClr val="0070C0"/>
              </a:buClr>
              <a:buFont typeface="+mj-lt"/>
              <a:buAutoNum type="arabicPeriod"/>
            </a:pPr>
            <a:r>
              <a:rPr lang="tr-TR" sz="1600" dirty="0" smtClean="0">
                <a:latin typeface="Cambria" pitchFamily="18" charset="0"/>
              </a:rPr>
              <a:t>Şirketlerin</a:t>
            </a:r>
            <a:r>
              <a:rPr lang="tr-TR" sz="1600" dirty="0">
                <a:latin typeface="Cambria" pitchFamily="18" charset="0"/>
              </a:rPr>
              <a:t>, primlerden artan kısma -bu kısım verdikleri hizmetin rayiç bedelini aştığı ve kendilerinin olmadığı için- el koymaları caiz değildir. </a:t>
            </a:r>
            <a:endParaRPr lang="tr-TR" sz="1600" dirty="0" smtClean="0">
              <a:latin typeface="Cambria" pitchFamily="18" charset="0"/>
            </a:endParaRPr>
          </a:p>
          <a:p>
            <a:pPr marL="800100" lvl="1" indent="-342900">
              <a:buClr>
                <a:srgbClr val="0070C0"/>
              </a:buClr>
              <a:buFont typeface="+mj-lt"/>
              <a:buAutoNum type="arabicPeriod"/>
            </a:pPr>
            <a:endParaRPr lang="tr-TR" sz="1600" dirty="0">
              <a:latin typeface="Cambria" pitchFamily="18" charset="0"/>
            </a:endParaRPr>
          </a:p>
          <a:p>
            <a:pPr marL="800100" lvl="1" indent="-342900">
              <a:buClr>
                <a:srgbClr val="0070C0"/>
              </a:buClr>
              <a:buFont typeface="+mj-lt"/>
              <a:buAutoNum type="arabicPeriod"/>
            </a:pPr>
            <a:r>
              <a:rPr lang="tr-TR" sz="1600" dirty="0" smtClean="0">
                <a:latin typeface="Cambria" pitchFamily="18" charset="0"/>
              </a:rPr>
              <a:t>Şu </a:t>
            </a:r>
            <a:r>
              <a:rPr lang="tr-TR" sz="1600" dirty="0">
                <a:latin typeface="Cambria" pitchFamily="18" charset="0"/>
              </a:rPr>
              <a:t>halde M</a:t>
            </a:r>
            <a:r>
              <a:rPr lang="tr-TR" sz="1600" dirty="0" smtClean="0">
                <a:latin typeface="Cambria" pitchFamily="18" charset="0"/>
              </a:rPr>
              <a:t>üslümanların </a:t>
            </a:r>
            <a:r>
              <a:rPr lang="tr-TR" sz="1600" dirty="0">
                <a:latin typeface="Cambria" pitchFamily="18" charset="0"/>
              </a:rPr>
              <a:t>primli sigorta şirketleri kurup işletmeleri caiz değildir. İslâmî sigorta kurumlarının bulunmadığı ülkelerde Müslümanlar, mallarını ve sağlıklarını -hayatlarını değil- mevcut sigorta şirketlerine de sigorta ettirebilirler. </a:t>
            </a:r>
            <a:endParaRPr lang="tr-TR" sz="1600" dirty="0" smtClean="0">
              <a:latin typeface="Cambria" pitchFamily="18" charset="0"/>
            </a:endParaRPr>
          </a:p>
        </p:txBody>
      </p:sp>
    </p:spTree>
    <p:extLst>
      <p:ext uri="{BB962C8B-B14F-4D97-AF65-F5344CB8AC3E}">
        <p14:creationId xmlns:p14="http://schemas.microsoft.com/office/powerpoint/2010/main" val="237393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893658"/>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600" b="1" dirty="0" smtClean="0"/>
              <a:t>Sigortacılık</a:t>
            </a:r>
            <a:endParaRPr lang="tr-TR" sz="3600" b="1" dirty="0"/>
          </a:p>
        </p:txBody>
      </p:sp>
      <p:sp>
        <p:nvSpPr>
          <p:cNvPr id="3" name="Content Placeholder 2"/>
          <p:cNvSpPr>
            <a:spLocks noGrp="1"/>
          </p:cNvSpPr>
          <p:nvPr>
            <p:ph idx="1"/>
          </p:nvPr>
        </p:nvSpPr>
        <p:spPr>
          <a:xfrm>
            <a:off x="277091" y="1650670"/>
            <a:ext cx="11627526" cy="4880760"/>
          </a:xfrm>
        </p:spPr>
        <p:txBody>
          <a:bodyPr>
            <a:normAutofit lnSpcReduction="10000"/>
          </a:bodyPr>
          <a:lstStyle/>
          <a:p>
            <a:pPr>
              <a:buFont typeface="Wingdings" panose="05000000000000000000" pitchFamily="2" charset="2"/>
              <a:buChar char="ü"/>
            </a:pPr>
            <a:r>
              <a:rPr lang="tr-TR" sz="2000" b="1" dirty="0" smtClean="0"/>
              <a:t>Çıkış noktası: </a:t>
            </a:r>
            <a:r>
              <a:rPr lang="tr-TR" sz="2000" dirty="0" smtClean="0"/>
              <a:t>Hayatın getirdiği risklere karşı </a:t>
            </a:r>
            <a:r>
              <a:rPr lang="tr-TR" sz="2000" dirty="0" err="1" smtClean="0"/>
              <a:t>kollektif</a:t>
            </a:r>
            <a:r>
              <a:rPr lang="tr-TR" sz="2000" dirty="0" smtClean="0"/>
              <a:t> bir anlayışla mücadele</a:t>
            </a:r>
          </a:p>
          <a:p>
            <a:endParaRPr lang="tr-TR" sz="2000" dirty="0" smtClean="0"/>
          </a:p>
          <a:p>
            <a:pPr>
              <a:buFont typeface="Wingdings" panose="05000000000000000000" pitchFamily="2" charset="2"/>
              <a:buChar char="ü"/>
            </a:pPr>
            <a:r>
              <a:rPr lang="tr-TR" sz="2000" b="1" dirty="0"/>
              <a:t>Basit çalışma prensibi: </a:t>
            </a:r>
            <a:r>
              <a:rPr lang="tr-TR" sz="2000" dirty="0"/>
              <a:t>Zarar ortaya çıkmadan </a:t>
            </a:r>
            <a:endParaRPr lang="tr-TR" sz="2000" dirty="0" smtClean="0"/>
          </a:p>
          <a:p>
            <a:pPr marL="0" indent="0">
              <a:buNone/>
            </a:pPr>
            <a:r>
              <a:rPr lang="tr-TR" sz="2000" dirty="0" smtClean="0"/>
              <a:t>küçük </a:t>
            </a:r>
            <a:r>
              <a:rPr lang="tr-TR" sz="2000" dirty="0"/>
              <a:t>birikimlerle bir </a:t>
            </a:r>
            <a:r>
              <a:rPr lang="tr-TR" sz="2000" dirty="0" smtClean="0"/>
              <a:t>havuz oluşturma Zarara </a:t>
            </a:r>
            <a:r>
              <a:rPr lang="tr-TR" sz="2000" dirty="0"/>
              <a:t>uğrayana </a:t>
            </a:r>
            <a:endParaRPr lang="tr-TR" sz="2000" dirty="0" smtClean="0"/>
          </a:p>
          <a:p>
            <a:pPr marL="0" indent="0">
              <a:buNone/>
            </a:pPr>
            <a:r>
              <a:rPr lang="tr-TR" sz="2000" dirty="0" smtClean="0"/>
              <a:t>ödeme yapma</a:t>
            </a:r>
          </a:p>
          <a:p>
            <a:pPr marL="0" indent="0">
              <a:buNone/>
            </a:pPr>
            <a:endParaRPr lang="tr-TR" sz="2000" dirty="0" smtClean="0"/>
          </a:p>
          <a:p>
            <a:pPr>
              <a:buFont typeface="Wingdings" panose="05000000000000000000" pitchFamily="2" charset="2"/>
              <a:buChar char="ü"/>
            </a:pPr>
            <a:r>
              <a:rPr lang="tr-TR" sz="2000" b="1" dirty="0" smtClean="0"/>
              <a:t>Sigortacılık</a:t>
            </a:r>
            <a:r>
              <a:rPr lang="tr-TR" sz="2000" b="1" dirty="0"/>
              <a:t>:</a:t>
            </a:r>
            <a:r>
              <a:rPr lang="tr-TR" sz="2000" dirty="0" smtClean="0"/>
              <a:t> Kişi </a:t>
            </a:r>
            <a:r>
              <a:rPr lang="tr-TR" sz="2000" dirty="0"/>
              <a:t>veya kurumların sahip oldukları değerleri muhtemel tehlikelere karşı </a:t>
            </a:r>
            <a:endParaRPr lang="tr-TR" sz="2000" dirty="0" smtClean="0"/>
          </a:p>
          <a:p>
            <a:pPr marL="0" indent="0">
              <a:buNone/>
            </a:pPr>
            <a:r>
              <a:rPr lang="tr-TR" sz="2000" dirty="0" smtClean="0"/>
              <a:t>teminat </a:t>
            </a:r>
            <a:r>
              <a:rPr lang="tr-TR" sz="2000" dirty="0"/>
              <a:t>altına almak için kullandıkları bir güvence sistemidir. </a:t>
            </a:r>
          </a:p>
          <a:p>
            <a:pPr marL="0" indent="0">
              <a:buNone/>
            </a:pPr>
            <a:endParaRPr lang="tr-TR" sz="2000" dirty="0" smtClean="0"/>
          </a:p>
          <a:p>
            <a:pPr>
              <a:buFont typeface="Wingdings" panose="05000000000000000000" pitchFamily="2" charset="2"/>
              <a:buChar char="ü"/>
            </a:pPr>
            <a:r>
              <a:rPr lang="tr-TR" sz="2000" i="1" dirty="0" smtClean="0"/>
              <a:t>Saf Risk </a:t>
            </a:r>
            <a:r>
              <a:rPr lang="tr-TR" sz="2000" dirty="0" smtClean="0"/>
              <a:t>söz konusudur. Yani amaç kazanmak değil, zarara uğramamaktır. </a:t>
            </a:r>
          </a:p>
          <a:p>
            <a:pPr marL="0" indent="0">
              <a:buNone/>
            </a:pPr>
            <a:endParaRPr lang="tr-TR" sz="2000" dirty="0" smtClean="0"/>
          </a:p>
          <a:p>
            <a:pPr>
              <a:buFont typeface="Wingdings" panose="05000000000000000000" pitchFamily="2" charset="2"/>
              <a:buChar char="ü"/>
            </a:pPr>
            <a:r>
              <a:rPr lang="tr-TR" sz="2000" dirty="0" smtClean="0"/>
              <a:t>Olasılık (Zarara uğrama olasılığı)</a:t>
            </a:r>
          </a:p>
          <a:p>
            <a:pPr marL="0" indent="0">
              <a:buNone/>
            </a:pPr>
            <a:endParaRPr lang="tr-TR" sz="2000" dirty="0"/>
          </a:p>
          <a:p>
            <a:pPr marL="0" indent="0">
              <a:buNone/>
            </a:pPr>
            <a:endParaRPr lang="tr-TR" dirty="0" smtClean="0"/>
          </a:p>
          <a:p>
            <a:pPr marL="0" indent="0">
              <a:buNone/>
            </a:pPr>
            <a:endParaRPr lang="tr-TR" dirty="0" smtClean="0"/>
          </a:p>
        </p:txBody>
      </p:sp>
      <p:pic>
        <p:nvPicPr>
          <p:cNvPr id="4" name="Picture 3"/>
          <p:cNvPicPr>
            <a:picLocks noChangeAspect="1"/>
          </p:cNvPicPr>
          <p:nvPr/>
        </p:nvPicPr>
        <p:blipFill>
          <a:blip r:embed="rId2"/>
          <a:stretch>
            <a:fillRect/>
          </a:stretch>
        </p:blipFill>
        <p:spPr>
          <a:xfrm>
            <a:off x="6922750" y="1969326"/>
            <a:ext cx="2808841" cy="187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78073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474" y="1323703"/>
            <a:ext cx="10515600" cy="5219018"/>
          </a:xfrm>
        </p:spPr>
        <p:txBody>
          <a:bodyPr anchor="ctr">
            <a:normAutofit/>
          </a:bodyPr>
          <a:lstStyle/>
          <a:p>
            <a:pPr marL="0" indent="0" algn="ctr">
              <a:buNone/>
            </a:pPr>
            <a:endParaRPr lang="tr-TR" sz="4000" b="1" dirty="0" smtClean="0">
              <a:solidFill>
                <a:srgbClr val="00B050"/>
              </a:solidFill>
            </a:endParaRPr>
          </a:p>
          <a:p>
            <a:pPr marL="0" indent="0" algn="ctr">
              <a:buNone/>
            </a:pPr>
            <a:r>
              <a:rPr lang="tr-TR" sz="4400" b="1" dirty="0" smtClean="0">
                <a:solidFill>
                  <a:srgbClr val="0070C0"/>
                </a:solidFill>
              </a:rPr>
              <a:t>TEŞEKKÜRLER</a:t>
            </a:r>
          </a:p>
          <a:p>
            <a:pPr marL="0" indent="0" algn="ctr">
              <a:buNone/>
            </a:pPr>
            <a:endParaRPr lang="tr-TR" dirty="0" smtClean="0"/>
          </a:p>
          <a:p>
            <a:pPr marL="0" indent="0" algn="ctr">
              <a:buNone/>
            </a:pPr>
            <a:endParaRPr lang="tr-TR" dirty="0" smtClean="0"/>
          </a:p>
          <a:p>
            <a:pPr marL="0" indent="0" algn="ctr">
              <a:buNone/>
            </a:pPr>
            <a:endParaRPr lang="tr-TR" dirty="0" smtClean="0"/>
          </a:p>
          <a:p>
            <a:pPr marL="0" indent="0" algn="ctr">
              <a:buNone/>
            </a:pPr>
            <a:r>
              <a:rPr lang="tr-TR" sz="2000" b="1" dirty="0" smtClean="0">
                <a:solidFill>
                  <a:srgbClr val="0070C0"/>
                </a:solidFill>
              </a:rPr>
              <a:t>Kuveyt Türk Katılım Bankası A.Ş.</a:t>
            </a:r>
          </a:p>
          <a:p>
            <a:pPr marL="0" indent="0" algn="ctr">
              <a:buNone/>
            </a:pPr>
            <a:r>
              <a:rPr lang="tr-TR" sz="2000" b="1" dirty="0" smtClean="0">
                <a:solidFill>
                  <a:srgbClr val="0070C0"/>
                </a:solidFill>
              </a:rPr>
              <a:t>Dış Tic. ve Haz. Operasyon Müdürlüğü</a:t>
            </a:r>
          </a:p>
          <a:p>
            <a:pPr marL="0" indent="0" algn="ctr">
              <a:buNone/>
            </a:pPr>
            <a:r>
              <a:rPr lang="tr-TR" sz="2000" b="1" dirty="0" smtClean="0">
                <a:solidFill>
                  <a:srgbClr val="0070C0"/>
                </a:solidFill>
              </a:rPr>
              <a:t> TL ve Menkul Kıymetler Uzmanı</a:t>
            </a:r>
            <a:endParaRPr lang="tr-TR" sz="2000" b="1" dirty="0">
              <a:solidFill>
                <a:srgbClr val="0070C0"/>
              </a:solidFill>
            </a:endParaRPr>
          </a:p>
          <a:p>
            <a:pPr marL="0" indent="0" algn="ctr">
              <a:buNone/>
            </a:pPr>
            <a:r>
              <a:rPr lang="tr-TR" sz="2400" b="1" dirty="0" smtClean="0">
                <a:solidFill>
                  <a:srgbClr val="0070C0"/>
                </a:solidFill>
              </a:rPr>
              <a:t>Veysel ALADA</a:t>
            </a:r>
            <a:endParaRPr lang="tr-TR" sz="2400" b="1" dirty="0">
              <a:solidFill>
                <a:srgbClr val="0070C0"/>
              </a:solidFill>
            </a:endParaRPr>
          </a:p>
        </p:txBody>
      </p:sp>
    </p:spTree>
    <p:extLst>
      <p:ext uri="{BB962C8B-B14F-4D97-AF65-F5344CB8AC3E}">
        <p14:creationId xmlns:p14="http://schemas.microsoft.com/office/powerpoint/2010/main" val="1854207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955675"/>
          </a:xfr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r>
              <a:rPr lang="tr-TR" sz="3200" b="1" dirty="0" smtClean="0">
                <a:solidFill>
                  <a:schemeClr val="lt1"/>
                </a:solidFill>
                <a:latin typeface="+mn-lt"/>
                <a:ea typeface="+mn-ea"/>
                <a:cs typeface="+mn-cs"/>
              </a:rPr>
              <a:t>Sigortacılık</a:t>
            </a:r>
            <a:endParaRPr lang="tr-TR" sz="3200" b="1" dirty="0">
              <a:solidFill>
                <a:schemeClr val="lt1"/>
              </a:solidFill>
              <a:latin typeface="+mn-lt"/>
              <a:ea typeface="+mn-ea"/>
              <a:cs typeface="+mn-cs"/>
            </a:endParaRPr>
          </a:p>
        </p:txBody>
      </p:sp>
      <p:sp>
        <p:nvSpPr>
          <p:cNvPr id="3" name="Content Placeholder 2"/>
          <p:cNvSpPr>
            <a:spLocks noGrp="1"/>
          </p:cNvSpPr>
          <p:nvPr>
            <p:ph idx="1"/>
          </p:nvPr>
        </p:nvSpPr>
        <p:spPr>
          <a:xfrm>
            <a:off x="258618" y="1708727"/>
            <a:ext cx="11521704" cy="4781744"/>
          </a:xfrm>
        </p:spPr>
        <p:txBody>
          <a:bodyPr>
            <a:normAutofit lnSpcReduction="10000"/>
          </a:bodyPr>
          <a:lstStyle/>
          <a:p>
            <a:pPr>
              <a:buClr>
                <a:srgbClr val="0070C0"/>
              </a:buClr>
              <a:buFont typeface="Wingdings" panose="05000000000000000000" pitchFamily="2" charset="2"/>
              <a:buChar char="v"/>
            </a:pPr>
            <a:r>
              <a:rPr lang="tr-TR" sz="1600" dirty="0" smtClean="0"/>
              <a:t>Sigorta şirketleri belli hesaplamalar yaparak, bir topluluğun </a:t>
            </a:r>
          </a:p>
          <a:p>
            <a:pPr marL="0" indent="0">
              <a:buClr>
                <a:srgbClr val="0070C0"/>
              </a:buClr>
              <a:buNone/>
            </a:pPr>
            <a:r>
              <a:rPr lang="tr-TR" sz="1600" dirty="0" smtClean="0"/>
              <a:t>tüm üyelerinin aynı anda tehlikeye maruz kalmasının </a:t>
            </a:r>
          </a:p>
          <a:p>
            <a:pPr marL="0" indent="0">
              <a:buClr>
                <a:srgbClr val="0070C0"/>
              </a:buClr>
              <a:buNone/>
            </a:pPr>
            <a:r>
              <a:rPr lang="tr-TR" sz="1600" dirty="0" smtClean="0"/>
              <a:t>düşük ihtimal olduğu düşüncesi.</a:t>
            </a:r>
          </a:p>
          <a:p>
            <a:pPr marL="0" indent="0">
              <a:buClr>
                <a:srgbClr val="0070C0"/>
              </a:buClr>
              <a:buNone/>
            </a:pPr>
            <a:endParaRPr lang="tr-TR" sz="1600" dirty="0" smtClean="0"/>
          </a:p>
          <a:p>
            <a:pPr>
              <a:buClr>
                <a:srgbClr val="0070C0"/>
              </a:buClr>
              <a:buFont typeface="Wingdings" panose="05000000000000000000" pitchFamily="2" charset="2"/>
              <a:buChar char="v"/>
            </a:pPr>
            <a:r>
              <a:rPr lang="tr-TR" sz="1600" dirty="0" smtClean="0"/>
              <a:t>Bu sistemin arkasında bir de görünmeyen muameleler olarak</a:t>
            </a:r>
          </a:p>
          <a:p>
            <a:pPr marL="0" indent="0">
              <a:buClr>
                <a:srgbClr val="0070C0"/>
              </a:buClr>
              <a:buNone/>
            </a:pPr>
            <a:r>
              <a:rPr lang="tr-TR" sz="1600" dirty="0" smtClean="0"/>
              <a:t> tanımlanan </a:t>
            </a:r>
            <a:r>
              <a:rPr lang="tr-TR" sz="1600" b="1" dirty="0" smtClean="0"/>
              <a:t>Reasürans </a:t>
            </a:r>
            <a:r>
              <a:rPr lang="tr-TR" sz="1600" dirty="0" smtClean="0"/>
              <a:t>(Sigorta Şirketlerinin Sigortası) sistemi</a:t>
            </a:r>
          </a:p>
          <a:p>
            <a:pPr marL="0" indent="0">
              <a:buClr>
                <a:srgbClr val="0070C0"/>
              </a:buClr>
              <a:buNone/>
            </a:pPr>
            <a:r>
              <a:rPr lang="tr-TR" sz="1600" dirty="0" smtClean="0"/>
              <a:t> çalışmaktadır.</a:t>
            </a:r>
          </a:p>
          <a:p>
            <a:pPr marL="0" indent="0">
              <a:buClr>
                <a:srgbClr val="0070C0"/>
              </a:buClr>
              <a:buNone/>
            </a:pPr>
            <a:endParaRPr lang="tr-TR" sz="1600" dirty="0" smtClean="0"/>
          </a:p>
          <a:p>
            <a:pPr>
              <a:buClr>
                <a:srgbClr val="0070C0"/>
              </a:buClr>
              <a:buFont typeface="Wingdings" panose="05000000000000000000" pitchFamily="2" charset="2"/>
              <a:buChar char="v"/>
            </a:pPr>
            <a:r>
              <a:rPr lang="tr-TR" sz="1600" dirty="0" smtClean="0"/>
              <a:t>Reasürans sayede sigorta şirketleri de kendilerini, üzerlerinde </a:t>
            </a:r>
          </a:p>
          <a:p>
            <a:pPr marL="0" indent="0">
              <a:buClr>
                <a:srgbClr val="0070C0"/>
              </a:buClr>
              <a:buNone/>
            </a:pPr>
            <a:r>
              <a:rPr lang="tr-TR" sz="1600" dirty="0" smtClean="0"/>
              <a:t>kalan riskleri dağıtarak teminat altına almaktadırlar. </a:t>
            </a:r>
          </a:p>
          <a:p>
            <a:pPr marL="0" indent="0">
              <a:buClr>
                <a:srgbClr val="0070C0"/>
              </a:buClr>
              <a:buNone/>
            </a:pPr>
            <a:endParaRPr lang="tr-TR" sz="1600" dirty="0" smtClean="0"/>
          </a:p>
          <a:p>
            <a:pPr>
              <a:buClr>
                <a:srgbClr val="0070C0"/>
              </a:buClr>
              <a:buFont typeface="Wingdings" panose="05000000000000000000" pitchFamily="2" charset="2"/>
              <a:buChar char="v"/>
            </a:pPr>
            <a:r>
              <a:rPr lang="tr-TR" sz="1600" dirty="0" smtClean="0"/>
              <a:t>Böylece tüm dünya üzerine yayılmış ve çok uluslu hale gelmiş</a:t>
            </a:r>
          </a:p>
          <a:p>
            <a:pPr marL="0" indent="0">
              <a:buClr>
                <a:srgbClr val="0070C0"/>
              </a:buClr>
              <a:buNone/>
            </a:pPr>
            <a:r>
              <a:rPr lang="tr-TR" sz="1600" dirty="0" smtClean="0"/>
              <a:t> bir güvence sistematiği oluşturulmuştur. </a:t>
            </a:r>
          </a:p>
          <a:p>
            <a:endParaRPr lang="tr-TR" sz="1400" dirty="0"/>
          </a:p>
          <a:p>
            <a:pPr marL="0" indent="0">
              <a:buNone/>
            </a:pPr>
            <a:endParaRPr lang="tr-TR" dirty="0" smtClean="0"/>
          </a:p>
          <a:p>
            <a:endParaRPr lang="tr-TR" dirty="0"/>
          </a:p>
        </p:txBody>
      </p:sp>
      <p:pic>
        <p:nvPicPr>
          <p:cNvPr id="4" name="Picture 3"/>
          <p:cNvPicPr>
            <a:picLocks noChangeAspect="1"/>
          </p:cNvPicPr>
          <p:nvPr/>
        </p:nvPicPr>
        <p:blipFill>
          <a:blip r:embed="rId2"/>
          <a:stretch>
            <a:fillRect/>
          </a:stretch>
        </p:blipFill>
        <p:spPr>
          <a:xfrm>
            <a:off x="6341687" y="2002969"/>
            <a:ext cx="5438635" cy="4293328"/>
          </a:xfrm>
          <a:prstGeom prst="rect">
            <a:avLst/>
          </a:prstGeom>
          <a:ln>
            <a:noFill/>
          </a:ln>
          <a:effectLst>
            <a:softEdge rad="112500"/>
          </a:effectLst>
        </p:spPr>
      </p:pic>
    </p:spTree>
    <p:extLst>
      <p:ext uri="{BB962C8B-B14F-4D97-AF65-F5344CB8AC3E}">
        <p14:creationId xmlns:p14="http://schemas.microsoft.com/office/powerpoint/2010/main" val="9023109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028246"/>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smtClean="0"/>
              <a:t>Türkiye’de Sigortacılığın </a:t>
            </a:r>
            <a:r>
              <a:rPr lang="tr-TR" sz="3200" b="1" dirty="0"/>
              <a:t>Tarihi</a:t>
            </a:r>
            <a:endParaRPr lang="tr-TR" sz="3200" dirty="0"/>
          </a:p>
        </p:txBody>
      </p:sp>
      <p:sp>
        <p:nvSpPr>
          <p:cNvPr id="3" name="Content Placeholder 2"/>
          <p:cNvSpPr>
            <a:spLocks noGrp="1"/>
          </p:cNvSpPr>
          <p:nvPr>
            <p:ph idx="1"/>
          </p:nvPr>
        </p:nvSpPr>
        <p:spPr>
          <a:xfrm>
            <a:off x="273132" y="1674421"/>
            <a:ext cx="11823865" cy="5183579"/>
          </a:xfrm>
        </p:spPr>
        <p:txBody>
          <a:bodyPr>
            <a:noAutofit/>
          </a:bodyPr>
          <a:lstStyle/>
          <a:p>
            <a:pPr>
              <a:buClr>
                <a:srgbClr val="0070C0"/>
              </a:buClr>
              <a:buFont typeface="Wingdings" panose="05000000000000000000" pitchFamily="2" charset="2"/>
              <a:buChar char="ü"/>
            </a:pPr>
            <a:r>
              <a:rPr lang="tr-TR" sz="1600" dirty="0" smtClean="0"/>
              <a:t>1870 yılında İstanbul Beyoğlu’nda yaşanan yangın sonrasında ülkemizde de bugünkü anlamda </a:t>
            </a:r>
          </a:p>
          <a:p>
            <a:pPr marL="0" indent="0">
              <a:buClr>
                <a:srgbClr val="0070C0"/>
              </a:buClr>
              <a:buNone/>
            </a:pPr>
            <a:r>
              <a:rPr lang="tr-TR" sz="1600" dirty="0"/>
              <a:t> </a:t>
            </a:r>
            <a:r>
              <a:rPr lang="tr-TR" sz="1600" dirty="0" smtClean="0"/>
              <a:t>    sigorta şirketleri kurulmaya başlanmıştır. Bunların çoğu yabancı kökenli idi. </a:t>
            </a:r>
          </a:p>
          <a:p>
            <a:pPr marL="0" indent="0">
              <a:buClr>
                <a:srgbClr val="0070C0"/>
              </a:buClr>
              <a:buNone/>
            </a:pPr>
            <a:endParaRPr lang="tr-TR" sz="1600" dirty="0" smtClean="0"/>
          </a:p>
          <a:p>
            <a:pPr>
              <a:buClr>
                <a:srgbClr val="0070C0"/>
              </a:buClr>
              <a:buFont typeface="Wingdings" panose="05000000000000000000" pitchFamily="2" charset="2"/>
              <a:buChar char="ü"/>
            </a:pPr>
            <a:r>
              <a:rPr lang="tr-TR" sz="1600" dirty="0"/>
              <a:t>İlk yasal düzenleme 1864 yılında </a:t>
            </a:r>
            <a:r>
              <a:rPr lang="tr-TR" sz="1600" u="sng" dirty="0"/>
              <a:t>Deniz Ticaret Kanunu </a:t>
            </a:r>
            <a:r>
              <a:rPr lang="tr-TR" sz="1600" dirty="0"/>
              <a:t>çerçevesinde yapılmış, </a:t>
            </a:r>
          </a:p>
          <a:p>
            <a:pPr marL="0" indent="0">
              <a:buClr>
                <a:srgbClr val="0070C0"/>
              </a:buClr>
              <a:buNone/>
            </a:pPr>
            <a:r>
              <a:rPr lang="tr-TR" sz="1600" dirty="0"/>
              <a:t>    1914’de ilk sigorta denetimi konusunda yasa çıkarılmıştır. </a:t>
            </a:r>
            <a:endParaRPr lang="tr-TR" sz="1600" dirty="0" smtClean="0"/>
          </a:p>
          <a:p>
            <a:pPr marL="0" indent="0">
              <a:buClr>
                <a:srgbClr val="0070C0"/>
              </a:buClr>
              <a:buNone/>
            </a:pPr>
            <a:endParaRPr lang="tr-TR" sz="1600" dirty="0"/>
          </a:p>
          <a:p>
            <a:pPr>
              <a:buClr>
                <a:srgbClr val="0070C0"/>
              </a:buClr>
              <a:buFont typeface="Wingdings" panose="05000000000000000000" pitchFamily="2" charset="2"/>
              <a:buChar char="ü"/>
            </a:pPr>
            <a:r>
              <a:rPr lang="tr-TR" sz="1600" dirty="0" smtClean="0"/>
              <a:t>İlk sigorta şirketi 1893’de kurulan </a:t>
            </a:r>
            <a:r>
              <a:rPr lang="tr-TR" sz="1600" u="sng" dirty="0" smtClean="0"/>
              <a:t>Osmanlı Umum Sigorta Şirketi</a:t>
            </a:r>
            <a:r>
              <a:rPr lang="tr-TR" sz="1600" dirty="0" smtClean="0"/>
              <a:t>’dir. </a:t>
            </a:r>
          </a:p>
          <a:p>
            <a:pPr marL="0" indent="0">
              <a:buClr>
                <a:srgbClr val="0070C0"/>
              </a:buClr>
              <a:buNone/>
            </a:pPr>
            <a:endParaRPr lang="tr-TR" sz="1600" dirty="0" smtClean="0"/>
          </a:p>
          <a:p>
            <a:pPr>
              <a:buClr>
                <a:srgbClr val="0070C0"/>
              </a:buClr>
              <a:buFont typeface="Wingdings" panose="05000000000000000000" pitchFamily="2" charset="2"/>
              <a:buChar char="ü"/>
            </a:pPr>
            <a:r>
              <a:rPr lang="tr-TR" sz="1600" dirty="0" smtClean="0"/>
              <a:t>1929 yılında sigortacıların meslek kurulusu olan Sigortacılar Cemiyeti </a:t>
            </a:r>
          </a:p>
          <a:p>
            <a:pPr marL="0" indent="0">
              <a:buClr>
                <a:srgbClr val="0070C0"/>
              </a:buClr>
              <a:buNone/>
            </a:pPr>
            <a:r>
              <a:rPr lang="tr-TR" sz="1600" dirty="0"/>
              <a:t> </a:t>
            </a:r>
            <a:r>
              <a:rPr lang="tr-TR" sz="1600" dirty="0" smtClean="0"/>
              <a:t>   yani bugünkü adıyla </a:t>
            </a:r>
            <a:r>
              <a:rPr lang="tr-TR" sz="1600" u="sng" dirty="0" smtClean="0"/>
              <a:t>«Türkiye Sigorta ve Reasürans Şirketleri Birliği»</a:t>
            </a:r>
            <a:r>
              <a:rPr lang="tr-TR" sz="1600" dirty="0" smtClean="0"/>
              <a:t> kurulmuştur. </a:t>
            </a:r>
          </a:p>
          <a:p>
            <a:pPr marL="0" indent="0">
              <a:buClr>
                <a:srgbClr val="0070C0"/>
              </a:buClr>
              <a:buNone/>
            </a:pPr>
            <a:endParaRPr lang="tr-TR" sz="1600" dirty="0" smtClean="0"/>
          </a:p>
          <a:p>
            <a:pPr>
              <a:buClr>
                <a:srgbClr val="0070C0"/>
              </a:buClr>
              <a:buFont typeface="Wingdings" panose="05000000000000000000" pitchFamily="2" charset="2"/>
              <a:buChar char="ü"/>
            </a:pPr>
            <a:r>
              <a:rPr lang="tr-TR" sz="1600" dirty="0" smtClean="0"/>
              <a:t>2007 yılında 5684 sayılı Sigortacılık Kanunu kabul edilmiş ve Türkiye sigorta sistemi AB müktesebatı </a:t>
            </a:r>
          </a:p>
          <a:p>
            <a:pPr marL="0" indent="0">
              <a:buClr>
                <a:srgbClr val="0070C0"/>
              </a:buClr>
              <a:buNone/>
            </a:pPr>
            <a:r>
              <a:rPr lang="tr-TR" sz="1600" dirty="0"/>
              <a:t> </a:t>
            </a:r>
            <a:r>
              <a:rPr lang="tr-TR" sz="1600" dirty="0" smtClean="0"/>
              <a:t>   ile uyumlu hale getirilmiştir.</a:t>
            </a:r>
          </a:p>
        </p:txBody>
      </p:sp>
      <p:pic>
        <p:nvPicPr>
          <p:cNvPr id="4" name="Picture 3"/>
          <p:cNvPicPr>
            <a:picLocks noChangeAspect="1"/>
          </p:cNvPicPr>
          <p:nvPr/>
        </p:nvPicPr>
        <p:blipFill>
          <a:blip r:embed="rId2"/>
          <a:stretch>
            <a:fillRect/>
          </a:stretch>
        </p:blipFill>
        <p:spPr>
          <a:xfrm rot="19913396">
            <a:off x="7489045" y="2359763"/>
            <a:ext cx="4373759" cy="2545187"/>
          </a:xfrm>
          <a:prstGeom prst="rect">
            <a:avLst/>
          </a:prstGeom>
        </p:spPr>
      </p:pic>
    </p:spTree>
    <p:extLst>
      <p:ext uri="{BB962C8B-B14F-4D97-AF65-F5344CB8AC3E}">
        <p14:creationId xmlns:p14="http://schemas.microsoft.com/office/powerpoint/2010/main" val="16561364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511" y="2725783"/>
            <a:ext cx="8596668" cy="1320800"/>
          </a:xfrm>
        </p:spPr>
        <p:txBody>
          <a:bodyPr/>
          <a:lstStyle/>
          <a:p>
            <a:pPr algn="ctr"/>
            <a:r>
              <a:rPr lang="tr-TR" dirty="0" smtClean="0"/>
              <a:t>Sigortacılık Türleri</a:t>
            </a:r>
            <a:endParaRPr lang="tr-TR" dirty="0"/>
          </a:p>
        </p:txBody>
      </p:sp>
    </p:spTree>
    <p:extLst>
      <p:ext uri="{BB962C8B-B14F-4D97-AF65-F5344CB8AC3E}">
        <p14:creationId xmlns:p14="http://schemas.microsoft.com/office/powerpoint/2010/main" val="1628793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457"/>
            <a:ext cx="12192000" cy="1019537"/>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smtClean="0"/>
              <a:t>Sigortacılık Türleri ve Kısaca Fıkhi Açıdan Değerlendirmeleri</a:t>
            </a:r>
            <a:endParaRPr lang="tr-TR" sz="32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90024733"/>
              </p:ext>
            </p:extLst>
          </p:nvPr>
        </p:nvGraphicFramePr>
        <p:xfrm>
          <a:off x="716280" y="1415539"/>
          <a:ext cx="10474234" cy="523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15435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364"/>
            <a:ext cx="12192000" cy="920460"/>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err="1" smtClean="0"/>
              <a:t>Konvensiyonel</a:t>
            </a:r>
            <a:r>
              <a:rPr lang="tr-TR" sz="3200" b="1" dirty="0"/>
              <a:t> </a:t>
            </a:r>
            <a:r>
              <a:rPr lang="tr-TR" sz="3200" b="1" dirty="0" smtClean="0"/>
              <a:t>(Ticari) Sigortacılık</a:t>
            </a:r>
            <a:endParaRPr lang="tr-TR" sz="3200" b="1" dirty="0"/>
          </a:p>
        </p:txBody>
      </p:sp>
      <p:pic>
        <p:nvPicPr>
          <p:cNvPr id="5" name="Picture 4"/>
          <p:cNvPicPr>
            <a:picLocks noChangeAspect="1"/>
          </p:cNvPicPr>
          <p:nvPr/>
        </p:nvPicPr>
        <p:blipFill>
          <a:blip r:embed="rId2"/>
          <a:stretch>
            <a:fillRect/>
          </a:stretch>
        </p:blipFill>
        <p:spPr>
          <a:xfrm>
            <a:off x="621734" y="1699491"/>
            <a:ext cx="9098036" cy="4165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16014738"/>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5697</TotalTime>
  <Words>2204</Words>
  <Application>Microsoft Office PowerPoint</Application>
  <PresentationFormat>Widescreen</PresentationFormat>
  <Paragraphs>385</Paragraphs>
  <Slides>40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Cambria</vt:lpstr>
      <vt:lpstr>Courier New</vt:lpstr>
      <vt:lpstr>Times New Roman</vt:lpstr>
      <vt:lpstr>Trebuchet MS</vt:lpstr>
      <vt:lpstr>Wingdings</vt:lpstr>
      <vt:lpstr>Wingdings 3</vt:lpstr>
      <vt:lpstr>Facet</vt:lpstr>
      <vt:lpstr>TEKÂFÜL SİSTEMİ  (İslami Sigortacılık) (Katılım Sigortacılığı )  </vt:lpstr>
      <vt:lpstr>SUNUMUN İÇERİĞİ</vt:lpstr>
      <vt:lpstr>SİGORTACILIK</vt:lpstr>
      <vt:lpstr>Sigortacılık</vt:lpstr>
      <vt:lpstr>Sigortacılık</vt:lpstr>
      <vt:lpstr>Türkiye’de Sigortacılığın Tarihi</vt:lpstr>
      <vt:lpstr>Sigortacılık Türleri</vt:lpstr>
      <vt:lpstr>Sigortacılık Türleri ve Kısaca Fıkhi Açıdan Değerlendirmeleri</vt:lpstr>
      <vt:lpstr>Konvensiyonel (Ticari) Sigortacılık</vt:lpstr>
      <vt:lpstr>PowerPoint Presentation</vt:lpstr>
      <vt:lpstr>Sigorta Hakkındaki Farklı Görüşler</vt:lpstr>
      <vt:lpstr>Sigorta Hakkındaki Farklı Görüşler</vt:lpstr>
      <vt:lpstr>Sigorta Hakkında Farklı Görüşler</vt:lpstr>
      <vt:lpstr>Sigorta Hakkında Farklı Görüşler</vt:lpstr>
      <vt:lpstr>Tekafül Sistemi Tarihçesi  ve  Dünyadaki Gelişimi</vt:lpstr>
      <vt:lpstr>Tekafül Sistemi Tarihçesi ve Dünyadaki Gelişimi</vt:lpstr>
      <vt:lpstr>PowerPoint Presentation</vt:lpstr>
      <vt:lpstr>Tekafül Sistemi Tarihçesi ve Dünyadaki Gelişimi</vt:lpstr>
      <vt:lpstr>Tekafül Sistemi Tarihçesi ve Dünyadaki Gelişimi</vt:lpstr>
      <vt:lpstr>Tekafül Sistemi ve Modelleri</vt:lpstr>
      <vt:lpstr>Tekaful (İslami Sigortacılık , Katılım Sigortacılığı)</vt:lpstr>
      <vt:lpstr>Tekafül Şirketi Genel Yapısı</vt:lpstr>
      <vt:lpstr>Tekafül Şirketi Genel Yapısı</vt:lpstr>
      <vt:lpstr>Tekafül Sistemi Modelleri</vt:lpstr>
      <vt:lpstr>PowerPoint Presentation</vt:lpstr>
      <vt:lpstr>Mudarabe Modeli</vt:lpstr>
      <vt:lpstr>Vekalet Modeli</vt:lpstr>
      <vt:lpstr>Vekalet Modeli</vt:lpstr>
      <vt:lpstr>Karma Modeli</vt:lpstr>
      <vt:lpstr>Karma Modeli</vt:lpstr>
      <vt:lpstr>Tekaful Sigortası ile Diğer Sigortaların Karşılatırılması</vt:lpstr>
      <vt:lpstr>Tekafül ile Mütüal Sigorta Karşılaştırması</vt:lpstr>
      <vt:lpstr>Tekafül ile Ticari Sigorta Karşılaştırması</vt:lpstr>
      <vt:lpstr>Ticari Sigorta ve Tekâfül Sistemlerinin Karşılaştırma Özet</vt:lpstr>
      <vt:lpstr>Tekafülün Genel Fıkhi Değerlendirmesi</vt:lpstr>
      <vt:lpstr>Tekafülün Genel Fıkhi Değerlendirmesi</vt:lpstr>
      <vt:lpstr>Tekafülün Genel Fıkhi Değerlendirmesi</vt:lpstr>
      <vt:lpstr>Tekafülün Genel Fıkhi Değerlendirmesi</vt:lpstr>
      <vt:lpstr>Tekafülün Genel Fıkhi Değerlendirmesi</vt:lpstr>
      <vt:lpstr>PowerPoint Presentation</vt:lpstr>
    </vt:vector>
  </TitlesOfParts>
  <Company>KT BTO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Katılım Sigortacılığı</dc:title>
  <dc:creator>Veysel Alada / Kuveyt Türk - TL ve Menkul Kıymet İşlemleri</dc:creator>
  <cp:lastModifiedBy>Veysel Alada / Kuveyt Türk - TL ve Menkul Kıymet İşlemleri</cp:lastModifiedBy>
  <cp:revision>152</cp:revision>
  <dcterms:created xsi:type="dcterms:W3CDTF">2017-10-10T06:00:36Z</dcterms:created>
  <dcterms:modified xsi:type="dcterms:W3CDTF">2017-11-10T09:09:27Z</dcterms:modified>
</cp:coreProperties>
</file>